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81" r:id="rId3"/>
    <p:sldId id="308" r:id="rId4"/>
    <p:sldId id="289" r:id="rId5"/>
    <p:sldId id="309" r:id="rId6"/>
    <p:sldId id="262" r:id="rId7"/>
    <p:sldId id="263" r:id="rId8"/>
    <p:sldId id="28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10" r:id="rId24"/>
    <p:sldId id="311" r:id="rId25"/>
    <p:sldId id="31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0B7385-2155-864F-AEDB-015025216738}" v="60" dt="2023-05-05T14:55:07.6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5885"/>
  </p:normalViewPr>
  <p:slideViewPr>
    <p:cSldViewPr snapToGrid="0">
      <p:cViewPr varScale="1">
        <p:scale>
          <a:sx n="122" d="100"/>
          <a:sy n="122" d="100"/>
        </p:scale>
        <p:origin x="2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no Omar BARRY" userId="aac3541fb707f522" providerId="LiveId" clId="{D70B7385-2155-864F-AEDB-015025216738}"/>
    <pc:docChg chg="custSel addSld delSld modSld sldOrd">
      <pc:chgData name="Cherno Omar BARRY" userId="aac3541fb707f522" providerId="LiveId" clId="{D70B7385-2155-864F-AEDB-015025216738}" dt="2023-05-05T15:03:21.232" v="403" actId="20577"/>
      <pc:docMkLst>
        <pc:docMk/>
      </pc:docMkLst>
      <pc:sldChg chg="modSp mod">
        <pc:chgData name="Cherno Omar BARRY" userId="aac3541fb707f522" providerId="LiveId" clId="{D70B7385-2155-864F-AEDB-015025216738}" dt="2023-05-05T09:18:21.112" v="262" actId="20577"/>
        <pc:sldMkLst>
          <pc:docMk/>
          <pc:sldMk cId="3627857446" sldId="257"/>
        </pc:sldMkLst>
        <pc:spChg chg="mod">
          <ac:chgData name="Cherno Omar BARRY" userId="aac3541fb707f522" providerId="LiveId" clId="{D70B7385-2155-864F-AEDB-015025216738}" dt="2023-05-05T09:18:21.112" v="262" actId="20577"/>
          <ac:spMkLst>
            <pc:docMk/>
            <pc:sldMk cId="3627857446" sldId="257"/>
            <ac:spMk id="4" creationId="{ACA7A563-1364-0A4D-A0AC-825916CD3F1C}"/>
          </ac:spMkLst>
        </pc:spChg>
        <pc:spChg chg="mod">
          <ac:chgData name="Cherno Omar BARRY" userId="aac3541fb707f522" providerId="LiveId" clId="{D70B7385-2155-864F-AEDB-015025216738}" dt="2023-05-05T01:03:06.365" v="54" actId="27636"/>
          <ac:spMkLst>
            <pc:docMk/>
            <pc:sldMk cId="3627857446" sldId="257"/>
            <ac:spMk id="5" creationId="{2BEC8E3A-E98B-DD4E-84D6-DF9A9C5E786C}"/>
          </ac:spMkLst>
        </pc:spChg>
        <pc:picChg chg="mod">
          <ac:chgData name="Cherno Omar BARRY" userId="aac3541fb707f522" providerId="LiveId" clId="{D70B7385-2155-864F-AEDB-015025216738}" dt="2023-05-05T09:18:05.091" v="258" actId="1076"/>
          <ac:picMkLst>
            <pc:docMk/>
            <pc:sldMk cId="3627857446" sldId="257"/>
            <ac:picMk id="8" creationId="{00000000-0000-0000-0000-000000000000}"/>
          </ac:picMkLst>
        </pc:picChg>
        <pc:picChg chg="mod">
          <ac:chgData name="Cherno Omar BARRY" userId="aac3541fb707f522" providerId="LiveId" clId="{D70B7385-2155-864F-AEDB-015025216738}" dt="2023-05-05T09:18:07.724" v="259" actId="1076"/>
          <ac:picMkLst>
            <pc:docMk/>
            <pc:sldMk cId="3627857446" sldId="257"/>
            <ac:picMk id="3074" creationId="{00000000-0000-0000-0000-000000000000}"/>
          </ac:picMkLst>
        </pc:picChg>
      </pc:sldChg>
      <pc:sldChg chg="modSp mod">
        <pc:chgData name="Cherno Omar BARRY" userId="aac3541fb707f522" providerId="LiveId" clId="{D70B7385-2155-864F-AEDB-015025216738}" dt="2023-05-05T00:55:38.623" v="6" actId="20577"/>
        <pc:sldMkLst>
          <pc:docMk/>
          <pc:sldMk cId="1269544357" sldId="262"/>
        </pc:sldMkLst>
        <pc:graphicFrameChg chg="mod modGraphic">
          <ac:chgData name="Cherno Omar BARRY" userId="aac3541fb707f522" providerId="LiveId" clId="{D70B7385-2155-864F-AEDB-015025216738}" dt="2023-05-05T00:55:38.623" v="6" actId="20577"/>
          <ac:graphicFrameMkLst>
            <pc:docMk/>
            <pc:sldMk cId="1269544357" sldId="262"/>
            <ac:graphicFrameMk id="7" creationId="{00000000-0000-0000-0000-000000000000}"/>
          </ac:graphicFrameMkLst>
        </pc:graphicFrameChg>
      </pc:sldChg>
      <pc:sldChg chg="delSp modSp mod">
        <pc:chgData name="Cherno Omar BARRY" userId="aac3541fb707f522" providerId="LiveId" clId="{D70B7385-2155-864F-AEDB-015025216738}" dt="2023-05-05T09:17:26.423" v="257" actId="1076"/>
        <pc:sldMkLst>
          <pc:docMk/>
          <pc:sldMk cId="1801419715" sldId="263"/>
        </pc:sldMkLst>
        <pc:spChg chg="mod">
          <ac:chgData name="Cherno Omar BARRY" userId="aac3541fb707f522" providerId="LiveId" clId="{D70B7385-2155-864F-AEDB-015025216738}" dt="2023-05-05T09:17:26.423" v="257" actId="1076"/>
          <ac:spMkLst>
            <pc:docMk/>
            <pc:sldMk cId="1801419715" sldId="263"/>
            <ac:spMk id="5" creationId="{00000000-0000-0000-0000-000000000000}"/>
          </ac:spMkLst>
        </pc:spChg>
        <pc:spChg chg="del mod">
          <ac:chgData name="Cherno Omar BARRY" userId="aac3541fb707f522" providerId="LiveId" clId="{D70B7385-2155-864F-AEDB-015025216738}" dt="2023-05-05T09:16:58.660" v="253" actId="478"/>
          <ac:spMkLst>
            <pc:docMk/>
            <pc:sldMk cId="1801419715" sldId="263"/>
            <ac:spMk id="6" creationId="{00000000-0000-0000-0000-000000000000}"/>
          </ac:spMkLst>
        </pc:spChg>
        <pc:spChg chg="mod">
          <ac:chgData name="Cherno Omar BARRY" userId="aac3541fb707f522" providerId="LiveId" clId="{D70B7385-2155-864F-AEDB-015025216738}" dt="2023-05-05T09:17:15.608" v="255" actId="1076"/>
          <ac:spMkLst>
            <pc:docMk/>
            <pc:sldMk cId="1801419715" sldId="263"/>
            <ac:spMk id="8" creationId="{00000000-0000-0000-0000-000000000000}"/>
          </ac:spMkLst>
        </pc:spChg>
        <pc:graphicFrameChg chg="mod modGraphic">
          <ac:chgData name="Cherno Omar BARRY" userId="aac3541fb707f522" providerId="LiveId" clId="{D70B7385-2155-864F-AEDB-015025216738}" dt="2023-05-05T09:17:15.608" v="255" actId="1076"/>
          <ac:graphicFrameMkLst>
            <pc:docMk/>
            <pc:sldMk cId="1801419715" sldId="263"/>
            <ac:graphicFrameMk id="7" creationId="{00000000-0000-0000-0000-000000000000}"/>
          </ac:graphicFrameMkLst>
        </pc:graphicFrameChg>
      </pc:sldChg>
      <pc:sldChg chg="modSp del mod">
        <pc:chgData name="Cherno Omar BARRY" userId="aac3541fb707f522" providerId="LiveId" clId="{D70B7385-2155-864F-AEDB-015025216738}" dt="2023-05-05T14:52:23.074" v="335" actId="2696"/>
        <pc:sldMkLst>
          <pc:docMk/>
          <pc:sldMk cId="2230261885" sldId="278"/>
        </pc:sldMkLst>
        <pc:spChg chg="mod">
          <ac:chgData name="Cherno Omar BARRY" userId="aac3541fb707f522" providerId="LiveId" clId="{D70B7385-2155-864F-AEDB-015025216738}" dt="2023-05-05T01:03:06.400" v="56" actId="27636"/>
          <ac:spMkLst>
            <pc:docMk/>
            <pc:sldMk cId="2230261885" sldId="278"/>
            <ac:spMk id="2" creationId="{00000000-0000-0000-0000-000000000000}"/>
          </ac:spMkLst>
        </pc:spChg>
      </pc:sldChg>
      <pc:sldChg chg="modSp del mod">
        <pc:chgData name="Cherno Omar BARRY" userId="aac3541fb707f522" providerId="LiveId" clId="{D70B7385-2155-864F-AEDB-015025216738}" dt="2023-05-05T14:52:23.078" v="336" actId="2696"/>
        <pc:sldMkLst>
          <pc:docMk/>
          <pc:sldMk cId="170938318" sldId="279"/>
        </pc:sldMkLst>
        <pc:spChg chg="mod">
          <ac:chgData name="Cherno Omar BARRY" userId="aac3541fb707f522" providerId="LiveId" clId="{D70B7385-2155-864F-AEDB-015025216738}" dt="2023-05-05T01:02:02.686" v="43" actId="14100"/>
          <ac:spMkLst>
            <pc:docMk/>
            <pc:sldMk cId="170938318" sldId="279"/>
            <ac:spMk id="2" creationId="{00000000-0000-0000-0000-000000000000}"/>
          </ac:spMkLst>
        </pc:spChg>
      </pc:sldChg>
      <pc:sldChg chg="modSp mod">
        <pc:chgData name="Cherno Omar BARRY" userId="aac3541fb707f522" providerId="LiveId" clId="{D70B7385-2155-864F-AEDB-015025216738}" dt="2023-05-05T14:46:17.770" v="281" actId="404"/>
        <pc:sldMkLst>
          <pc:docMk/>
          <pc:sldMk cId="1722656292" sldId="281"/>
        </pc:sldMkLst>
        <pc:spChg chg="mod">
          <ac:chgData name="Cherno Omar BARRY" userId="aac3541fb707f522" providerId="LiveId" clId="{D70B7385-2155-864F-AEDB-015025216738}" dt="2023-05-05T14:46:17.770" v="281" actId="404"/>
          <ac:spMkLst>
            <pc:docMk/>
            <pc:sldMk cId="1722656292" sldId="281"/>
            <ac:spMk id="2" creationId="{00000000-0000-0000-0000-000000000000}"/>
          </ac:spMkLst>
        </pc:spChg>
        <pc:spChg chg="mod">
          <ac:chgData name="Cherno Omar BARRY" userId="aac3541fb707f522" providerId="LiveId" clId="{D70B7385-2155-864F-AEDB-015025216738}" dt="2023-05-05T14:45:40.807" v="275" actId="20577"/>
          <ac:spMkLst>
            <pc:docMk/>
            <pc:sldMk cId="1722656292" sldId="281"/>
            <ac:spMk id="3" creationId="{00000000-0000-0000-0000-000000000000}"/>
          </ac:spMkLst>
        </pc:spChg>
      </pc:sldChg>
      <pc:sldChg chg="modSp mod">
        <pc:chgData name="Cherno Omar BARRY" userId="aac3541fb707f522" providerId="LiveId" clId="{D70B7385-2155-864F-AEDB-015025216738}" dt="2023-05-05T14:51:49.153" v="333" actId="1076"/>
        <pc:sldMkLst>
          <pc:docMk/>
          <pc:sldMk cId="4205156080" sldId="282"/>
        </pc:sldMkLst>
        <pc:spChg chg="mod">
          <ac:chgData name="Cherno Omar BARRY" userId="aac3541fb707f522" providerId="LiveId" clId="{D70B7385-2155-864F-AEDB-015025216738}" dt="2023-05-05T14:51:49.153" v="333" actId="1076"/>
          <ac:spMkLst>
            <pc:docMk/>
            <pc:sldMk cId="4205156080" sldId="282"/>
            <ac:spMk id="2" creationId="{00000000-0000-0000-0000-000000000000}"/>
          </ac:spMkLst>
        </pc:spChg>
        <pc:spChg chg="mod">
          <ac:chgData name="Cherno Omar BARRY" userId="aac3541fb707f522" providerId="LiveId" clId="{D70B7385-2155-864F-AEDB-015025216738}" dt="2023-05-05T14:51:24.258" v="322" actId="20577"/>
          <ac:spMkLst>
            <pc:docMk/>
            <pc:sldMk cId="4205156080" sldId="282"/>
            <ac:spMk id="3" creationId="{00000000-0000-0000-0000-000000000000}"/>
          </ac:spMkLst>
        </pc:spChg>
      </pc:sldChg>
      <pc:sldChg chg="del">
        <pc:chgData name="Cherno Omar BARRY" userId="aac3541fb707f522" providerId="LiveId" clId="{D70B7385-2155-864F-AEDB-015025216738}" dt="2023-05-05T14:52:37.336" v="337" actId="2696"/>
        <pc:sldMkLst>
          <pc:docMk/>
          <pc:sldMk cId="528484120" sldId="283"/>
        </pc:sldMkLst>
      </pc:sldChg>
      <pc:sldChg chg="modSp del mod">
        <pc:chgData name="Cherno Omar BARRY" userId="aac3541fb707f522" providerId="LiveId" clId="{D70B7385-2155-864F-AEDB-015025216738}" dt="2023-05-05T14:52:37.384" v="339" actId="2696"/>
        <pc:sldMkLst>
          <pc:docMk/>
          <pc:sldMk cId="3128499783" sldId="284"/>
        </pc:sldMkLst>
        <pc:spChg chg="mod">
          <ac:chgData name="Cherno Omar BARRY" userId="aac3541fb707f522" providerId="LiveId" clId="{D70B7385-2155-864F-AEDB-015025216738}" dt="2023-05-05T01:03:06.411" v="57" actId="27636"/>
          <ac:spMkLst>
            <pc:docMk/>
            <pc:sldMk cId="3128499783" sldId="284"/>
            <ac:spMk id="3" creationId="{00000000-0000-0000-0000-000000000000}"/>
          </ac:spMkLst>
        </pc:spChg>
      </pc:sldChg>
      <pc:sldChg chg="modSp mod ord">
        <pc:chgData name="Cherno Omar BARRY" userId="aac3541fb707f522" providerId="LiveId" clId="{D70B7385-2155-864F-AEDB-015025216738}" dt="2023-05-05T14:48:37.105" v="300" actId="20578"/>
        <pc:sldMkLst>
          <pc:docMk/>
          <pc:sldMk cId="3766533038" sldId="289"/>
        </pc:sldMkLst>
        <pc:spChg chg="mod">
          <ac:chgData name="Cherno Omar BARRY" userId="aac3541fb707f522" providerId="LiveId" clId="{D70B7385-2155-864F-AEDB-015025216738}" dt="2023-05-05T01:03:06.423" v="58" actId="27636"/>
          <ac:spMkLst>
            <pc:docMk/>
            <pc:sldMk cId="3766533038" sldId="289"/>
            <ac:spMk id="2" creationId="{00000000-0000-0000-0000-000000000000}"/>
          </ac:spMkLst>
        </pc:spChg>
      </pc:sldChg>
      <pc:sldChg chg="modSp del mod">
        <pc:chgData name="Cherno Omar BARRY" userId="aac3541fb707f522" providerId="LiveId" clId="{D70B7385-2155-864F-AEDB-015025216738}" dt="2023-05-05T14:52:37.337" v="338" actId="2696"/>
        <pc:sldMkLst>
          <pc:docMk/>
          <pc:sldMk cId="361124581" sldId="290"/>
        </pc:sldMkLst>
        <pc:spChg chg="mod">
          <ac:chgData name="Cherno Omar BARRY" userId="aac3541fb707f522" providerId="LiveId" clId="{D70B7385-2155-864F-AEDB-015025216738}" dt="2023-05-05T01:03:06.451" v="59" actId="27636"/>
          <ac:spMkLst>
            <pc:docMk/>
            <pc:sldMk cId="361124581" sldId="290"/>
            <ac:spMk id="3" creationId="{00000000-0000-0000-0000-000000000000}"/>
          </ac:spMkLst>
        </pc:spChg>
      </pc:sldChg>
      <pc:sldChg chg="modSp mod">
        <pc:chgData name="Cherno Omar BARRY" userId="aac3541fb707f522" providerId="LiveId" clId="{D70B7385-2155-864F-AEDB-015025216738}" dt="2023-05-05T01:05:24.016" v="85" actId="207"/>
        <pc:sldMkLst>
          <pc:docMk/>
          <pc:sldMk cId="4286915141" sldId="293"/>
        </pc:sldMkLst>
        <pc:graphicFrameChg chg="mod modGraphic">
          <ac:chgData name="Cherno Omar BARRY" userId="aac3541fb707f522" providerId="LiveId" clId="{D70B7385-2155-864F-AEDB-015025216738}" dt="2023-05-05T01:05:24.016" v="85" actId="207"/>
          <ac:graphicFrameMkLst>
            <pc:docMk/>
            <pc:sldMk cId="4286915141" sldId="293"/>
            <ac:graphicFrameMk id="2" creationId="{00000000-0000-0000-0000-000000000000}"/>
          </ac:graphicFrameMkLst>
        </pc:graphicFrameChg>
      </pc:sldChg>
      <pc:sldChg chg="modSp mod">
        <pc:chgData name="Cherno Omar BARRY" userId="aac3541fb707f522" providerId="LiveId" clId="{D70B7385-2155-864F-AEDB-015025216738}" dt="2023-05-05T09:14:37.726" v="247"/>
        <pc:sldMkLst>
          <pc:docMk/>
          <pc:sldMk cId="355959295" sldId="294"/>
        </pc:sldMkLst>
        <pc:graphicFrameChg chg="mod modGraphic">
          <ac:chgData name="Cherno Omar BARRY" userId="aac3541fb707f522" providerId="LiveId" clId="{D70B7385-2155-864F-AEDB-015025216738}" dt="2023-05-05T09:14:37.726" v="247"/>
          <ac:graphicFrameMkLst>
            <pc:docMk/>
            <pc:sldMk cId="355959295" sldId="294"/>
            <ac:graphicFrameMk id="2" creationId="{00000000-0000-0000-0000-000000000000}"/>
          </ac:graphicFrameMkLst>
        </pc:graphicFrameChg>
      </pc:sldChg>
      <pc:sldChg chg="modSp mod">
        <pc:chgData name="Cherno Omar BARRY" userId="aac3541fb707f522" providerId="LiveId" clId="{D70B7385-2155-864F-AEDB-015025216738}" dt="2023-05-05T09:14:06.892" v="243" actId="113"/>
        <pc:sldMkLst>
          <pc:docMk/>
          <pc:sldMk cId="3536574580" sldId="295"/>
        </pc:sldMkLst>
        <pc:graphicFrameChg chg="mod modGraphic">
          <ac:chgData name="Cherno Omar BARRY" userId="aac3541fb707f522" providerId="LiveId" clId="{D70B7385-2155-864F-AEDB-015025216738}" dt="2023-05-05T09:14:06.892" v="243" actId="113"/>
          <ac:graphicFrameMkLst>
            <pc:docMk/>
            <pc:sldMk cId="3536574580" sldId="295"/>
            <ac:graphicFrameMk id="3" creationId="{00000000-0000-0000-0000-000000000000}"/>
          </ac:graphicFrameMkLst>
        </pc:graphicFrameChg>
      </pc:sldChg>
      <pc:sldChg chg="modSp mod">
        <pc:chgData name="Cherno Omar BARRY" userId="aac3541fb707f522" providerId="LiveId" clId="{D70B7385-2155-864F-AEDB-015025216738}" dt="2023-05-05T09:13:48.705" v="241" actId="20577"/>
        <pc:sldMkLst>
          <pc:docMk/>
          <pc:sldMk cId="3839257886" sldId="296"/>
        </pc:sldMkLst>
        <pc:graphicFrameChg chg="mod modGraphic">
          <ac:chgData name="Cherno Omar BARRY" userId="aac3541fb707f522" providerId="LiveId" clId="{D70B7385-2155-864F-AEDB-015025216738}" dt="2023-05-05T09:13:48.705" v="241" actId="20577"/>
          <ac:graphicFrameMkLst>
            <pc:docMk/>
            <pc:sldMk cId="3839257886" sldId="296"/>
            <ac:graphicFrameMk id="2" creationId="{00000000-0000-0000-0000-000000000000}"/>
          </ac:graphicFrameMkLst>
        </pc:graphicFrameChg>
      </pc:sldChg>
      <pc:sldChg chg="modSp mod">
        <pc:chgData name="Cherno Omar BARRY" userId="aac3541fb707f522" providerId="LiveId" clId="{D70B7385-2155-864F-AEDB-015025216738}" dt="2023-05-05T09:13:15.789" v="233" actId="14734"/>
        <pc:sldMkLst>
          <pc:docMk/>
          <pc:sldMk cId="2454921404" sldId="297"/>
        </pc:sldMkLst>
        <pc:spChg chg="mod">
          <ac:chgData name="Cherno Omar BARRY" userId="aac3541fb707f522" providerId="LiveId" clId="{D70B7385-2155-864F-AEDB-015025216738}" dt="2023-05-05T01:08:06.423" v="94" actId="1076"/>
          <ac:spMkLst>
            <pc:docMk/>
            <pc:sldMk cId="2454921404" sldId="297"/>
            <ac:spMk id="3" creationId="{00000000-0000-0000-0000-000000000000}"/>
          </ac:spMkLst>
        </pc:spChg>
        <pc:graphicFrameChg chg="mod modGraphic">
          <ac:chgData name="Cherno Omar BARRY" userId="aac3541fb707f522" providerId="LiveId" clId="{D70B7385-2155-864F-AEDB-015025216738}" dt="2023-05-05T09:13:15.789" v="233" actId="14734"/>
          <ac:graphicFrameMkLst>
            <pc:docMk/>
            <pc:sldMk cId="2454921404" sldId="297"/>
            <ac:graphicFrameMk id="2" creationId="{00000000-0000-0000-0000-000000000000}"/>
          </ac:graphicFrameMkLst>
        </pc:graphicFrameChg>
      </pc:sldChg>
      <pc:sldChg chg="modSp mod">
        <pc:chgData name="Cherno Omar BARRY" userId="aac3541fb707f522" providerId="LiveId" clId="{D70B7385-2155-864F-AEDB-015025216738}" dt="2023-05-05T09:11:42.792" v="223" actId="14734"/>
        <pc:sldMkLst>
          <pc:docMk/>
          <pc:sldMk cId="188486650" sldId="298"/>
        </pc:sldMkLst>
        <pc:graphicFrameChg chg="mod modGraphic">
          <ac:chgData name="Cherno Omar BARRY" userId="aac3541fb707f522" providerId="LiveId" clId="{D70B7385-2155-864F-AEDB-015025216738}" dt="2023-05-05T09:11:42.792" v="223" actId="14734"/>
          <ac:graphicFrameMkLst>
            <pc:docMk/>
            <pc:sldMk cId="188486650" sldId="298"/>
            <ac:graphicFrameMk id="2" creationId="{00000000-0000-0000-0000-000000000000}"/>
          </ac:graphicFrameMkLst>
        </pc:graphicFrameChg>
      </pc:sldChg>
      <pc:sldChg chg="modSp mod">
        <pc:chgData name="Cherno Omar BARRY" userId="aac3541fb707f522" providerId="LiveId" clId="{D70B7385-2155-864F-AEDB-015025216738}" dt="2023-05-05T09:10:50.486" v="221" actId="1076"/>
        <pc:sldMkLst>
          <pc:docMk/>
          <pc:sldMk cId="1241900869" sldId="299"/>
        </pc:sldMkLst>
        <pc:graphicFrameChg chg="mod modGraphic">
          <ac:chgData name="Cherno Omar BARRY" userId="aac3541fb707f522" providerId="LiveId" clId="{D70B7385-2155-864F-AEDB-015025216738}" dt="2023-05-05T09:10:50.486" v="221" actId="1076"/>
          <ac:graphicFrameMkLst>
            <pc:docMk/>
            <pc:sldMk cId="1241900869" sldId="299"/>
            <ac:graphicFrameMk id="2" creationId="{00000000-0000-0000-0000-000000000000}"/>
          </ac:graphicFrameMkLst>
        </pc:graphicFrameChg>
      </pc:sldChg>
      <pc:sldChg chg="modSp mod">
        <pc:chgData name="Cherno Omar BARRY" userId="aac3541fb707f522" providerId="LiveId" clId="{D70B7385-2155-864F-AEDB-015025216738}" dt="2023-05-05T09:09:40.501" v="214" actId="108"/>
        <pc:sldMkLst>
          <pc:docMk/>
          <pc:sldMk cId="3296747258" sldId="300"/>
        </pc:sldMkLst>
        <pc:graphicFrameChg chg="mod modGraphic">
          <ac:chgData name="Cherno Omar BARRY" userId="aac3541fb707f522" providerId="LiveId" clId="{D70B7385-2155-864F-AEDB-015025216738}" dt="2023-05-05T09:09:40.501" v="214" actId="108"/>
          <ac:graphicFrameMkLst>
            <pc:docMk/>
            <pc:sldMk cId="3296747258" sldId="300"/>
            <ac:graphicFrameMk id="2" creationId="{00000000-0000-0000-0000-000000000000}"/>
          </ac:graphicFrameMkLst>
        </pc:graphicFrameChg>
      </pc:sldChg>
      <pc:sldChg chg="modSp mod">
        <pc:chgData name="Cherno Omar BARRY" userId="aac3541fb707f522" providerId="LiveId" clId="{D70B7385-2155-864F-AEDB-015025216738}" dt="2023-05-05T08:59:35.241" v="171" actId="20577"/>
        <pc:sldMkLst>
          <pc:docMk/>
          <pc:sldMk cId="171618648" sldId="301"/>
        </pc:sldMkLst>
        <pc:graphicFrameChg chg="mod modGraphic">
          <ac:chgData name="Cherno Omar BARRY" userId="aac3541fb707f522" providerId="LiveId" clId="{D70B7385-2155-864F-AEDB-015025216738}" dt="2023-05-05T08:59:35.241" v="171" actId="20577"/>
          <ac:graphicFrameMkLst>
            <pc:docMk/>
            <pc:sldMk cId="171618648" sldId="301"/>
            <ac:graphicFrameMk id="2" creationId="{00000000-0000-0000-0000-000000000000}"/>
          </ac:graphicFrameMkLst>
        </pc:graphicFrameChg>
      </pc:sldChg>
      <pc:sldChg chg="modSp mod">
        <pc:chgData name="Cherno Omar BARRY" userId="aac3541fb707f522" providerId="LiveId" clId="{D70B7385-2155-864F-AEDB-015025216738}" dt="2023-05-05T09:00:00.114" v="175" actId="14734"/>
        <pc:sldMkLst>
          <pc:docMk/>
          <pc:sldMk cId="3949268686" sldId="302"/>
        </pc:sldMkLst>
        <pc:graphicFrameChg chg="mod modGraphic">
          <ac:chgData name="Cherno Omar BARRY" userId="aac3541fb707f522" providerId="LiveId" clId="{D70B7385-2155-864F-AEDB-015025216738}" dt="2023-05-05T09:00:00.114" v="175" actId="14734"/>
          <ac:graphicFrameMkLst>
            <pc:docMk/>
            <pc:sldMk cId="3949268686" sldId="302"/>
            <ac:graphicFrameMk id="2" creationId="{00000000-0000-0000-0000-000000000000}"/>
          </ac:graphicFrameMkLst>
        </pc:graphicFrameChg>
      </pc:sldChg>
      <pc:sldChg chg="modSp mod">
        <pc:chgData name="Cherno Omar BARRY" userId="aac3541fb707f522" providerId="LiveId" clId="{D70B7385-2155-864F-AEDB-015025216738}" dt="2023-05-05T09:08:24.373" v="207" actId="113"/>
        <pc:sldMkLst>
          <pc:docMk/>
          <pc:sldMk cId="383350909" sldId="303"/>
        </pc:sldMkLst>
        <pc:graphicFrameChg chg="mod modGraphic">
          <ac:chgData name="Cherno Omar BARRY" userId="aac3541fb707f522" providerId="LiveId" clId="{D70B7385-2155-864F-AEDB-015025216738}" dt="2023-05-05T09:08:24.373" v="207" actId="113"/>
          <ac:graphicFrameMkLst>
            <pc:docMk/>
            <pc:sldMk cId="383350909" sldId="303"/>
            <ac:graphicFrameMk id="2" creationId="{00000000-0000-0000-0000-000000000000}"/>
          </ac:graphicFrameMkLst>
        </pc:graphicFrameChg>
      </pc:sldChg>
      <pc:sldChg chg="modSp mod">
        <pc:chgData name="Cherno Omar BARRY" userId="aac3541fb707f522" providerId="LiveId" clId="{D70B7385-2155-864F-AEDB-015025216738}" dt="2023-05-05T09:08:04.554" v="206" actId="1076"/>
        <pc:sldMkLst>
          <pc:docMk/>
          <pc:sldMk cId="3898621856" sldId="304"/>
        </pc:sldMkLst>
        <pc:graphicFrameChg chg="mod modGraphic">
          <ac:chgData name="Cherno Omar BARRY" userId="aac3541fb707f522" providerId="LiveId" clId="{D70B7385-2155-864F-AEDB-015025216738}" dt="2023-05-05T09:08:04.554" v="206" actId="1076"/>
          <ac:graphicFrameMkLst>
            <pc:docMk/>
            <pc:sldMk cId="3898621856" sldId="304"/>
            <ac:graphicFrameMk id="2" creationId="{00000000-0000-0000-0000-000000000000}"/>
          </ac:graphicFrameMkLst>
        </pc:graphicFrameChg>
      </pc:sldChg>
      <pc:sldChg chg="modSp mod">
        <pc:chgData name="Cherno Omar BARRY" userId="aac3541fb707f522" providerId="LiveId" clId="{D70B7385-2155-864F-AEDB-015025216738}" dt="2023-05-05T09:07:54.804" v="205" actId="1076"/>
        <pc:sldMkLst>
          <pc:docMk/>
          <pc:sldMk cId="1642068131" sldId="305"/>
        </pc:sldMkLst>
        <pc:graphicFrameChg chg="mod modGraphic">
          <ac:chgData name="Cherno Omar BARRY" userId="aac3541fb707f522" providerId="LiveId" clId="{D70B7385-2155-864F-AEDB-015025216738}" dt="2023-05-05T09:07:54.804" v="205" actId="1076"/>
          <ac:graphicFrameMkLst>
            <pc:docMk/>
            <pc:sldMk cId="1642068131" sldId="305"/>
            <ac:graphicFrameMk id="2" creationId="{00000000-0000-0000-0000-000000000000}"/>
          </ac:graphicFrameMkLst>
        </pc:graphicFrameChg>
      </pc:sldChg>
      <pc:sldChg chg="modSp mod">
        <pc:chgData name="Cherno Omar BARRY" userId="aac3541fb707f522" providerId="LiveId" clId="{D70B7385-2155-864F-AEDB-015025216738}" dt="2023-05-05T09:06:05.996" v="204" actId="20577"/>
        <pc:sldMkLst>
          <pc:docMk/>
          <pc:sldMk cId="2816802856" sldId="306"/>
        </pc:sldMkLst>
        <pc:graphicFrameChg chg="mod modGraphic">
          <ac:chgData name="Cherno Omar BARRY" userId="aac3541fb707f522" providerId="LiveId" clId="{D70B7385-2155-864F-AEDB-015025216738}" dt="2023-05-05T09:06:05.996" v="204" actId="20577"/>
          <ac:graphicFrameMkLst>
            <pc:docMk/>
            <pc:sldMk cId="2816802856" sldId="306"/>
            <ac:graphicFrameMk id="2" creationId="{00000000-0000-0000-0000-000000000000}"/>
          </ac:graphicFrameMkLst>
        </pc:graphicFrameChg>
      </pc:sldChg>
      <pc:sldChg chg="add del">
        <pc:chgData name="Cherno Omar BARRY" userId="aac3541fb707f522" providerId="LiveId" clId="{D70B7385-2155-864F-AEDB-015025216738}" dt="2023-05-05T14:52:23.065" v="334" actId="2696"/>
        <pc:sldMkLst>
          <pc:docMk/>
          <pc:sldMk cId="4252968147" sldId="307"/>
        </pc:sldMkLst>
      </pc:sldChg>
      <pc:sldChg chg="modSp add mod">
        <pc:chgData name="Cherno Omar BARRY" userId="aac3541fb707f522" providerId="LiveId" clId="{D70B7385-2155-864F-AEDB-015025216738}" dt="2023-05-05T14:48:11.959" v="298" actId="27636"/>
        <pc:sldMkLst>
          <pc:docMk/>
          <pc:sldMk cId="1835834374" sldId="308"/>
        </pc:sldMkLst>
        <pc:spChg chg="mod">
          <ac:chgData name="Cherno Omar BARRY" userId="aac3541fb707f522" providerId="LiveId" clId="{D70B7385-2155-864F-AEDB-015025216738}" dt="2023-05-05T14:46:43.770" v="283" actId="207"/>
          <ac:spMkLst>
            <pc:docMk/>
            <pc:sldMk cId="1835834374" sldId="308"/>
            <ac:spMk id="2" creationId="{00000000-0000-0000-0000-000000000000}"/>
          </ac:spMkLst>
        </pc:spChg>
        <pc:spChg chg="mod">
          <ac:chgData name="Cherno Omar BARRY" userId="aac3541fb707f522" providerId="LiveId" clId="{D70B7385-2155-864F-AEDB-015025216738}" dt="2023-05-05T14:48:11.959" v="298" actId="27636"/>
          <ac:spMkLst>
            <pc:docMk/>
            <pc:sldMk cId="1835834374" sldId="308"/>
            <ac:spMk id="3" creationId="{00000000-0000-0000-0000-000000000000}"/>
          </ac:spMkLst>
        </pc:spChg>
      </pc:sldChg>
      <pc:sldChg chg="addSp delSp modSp add mod ord">
        <pc:chgData name="Cherno Omar BARRY" userId="aac3541fb707f522" providerId="LiveId" clId="{D70B7385-2155-864F-AEDB-015025216738}" dt="2023-05-05T14:50:10.080" v="317" actId="478"/>
        <pc:sldMkLst>
          <pc:docMk/>
          <pc:sldMk cId="3993230005" sldId="309"/>
        </pc:sldMkLst>
        <pc:spChg chg="del">
          <ac:chgData name="Cherno Omar BARRY" userId="aac3541fb707f522" providerId="LiveId" clId="{D70B7385-2155-864F-AEDB-015025216738}" dt="2023-05-05T14:49:53.186" v="312" actId="478"/>
          <ac:spMkLst>
            <pc:docMk/>
            <pc:sldMk cId="3993230005" sldId="309"/>
            <ac:spMk id="2" creationId="{00000000-0000-0000-0000-000000000000}"/>
          </ac:spMkLst>
        </pc:spChg>
        <pc:spChg chg="mod">
          <ac:chgData name="Cherno Omar BARRY" userId="aac3541fb707f522" providerId="LiveId" clId="{D70B7385-2155-864F-AEDB-015025216738}" dt="2023-05-05T14:49:58.209" v="314" actId="27636"/>
          <ac:spMkLst>
            <pc:docMk/>
            <pc:sldMk cId="3993230005" sldId="309"/>
            <ac:spMk id="3" creationId="{00000000-0000-0000-0000-000000000000}"/>
          </ac:spMkLst>
        </pc:spChg>
        <pc:spChg chg="add del mod">
          <ac:chgData name="Cherno Omar BARRY" userId="aac3541fb707f522" providerId="LiveId" clId="{D70B7385-2155-864F-AEDB-015025216738}" dt="2023-05-05T14:50:10.080" v="317" actId="478"/>
          <ac:spMkLst>
            <pc:docMk/>
            <pc:sldMk cId="3993230005" sldId="309"/>
            <ac:spMk id="5" creationId="{66F1A8DF-0E93-6196-3F23-F00DC6C334AC}"/>
          </ac:spMkLst>
        </pc:spChg>
      </pc:sldChg>
      <pc:sldChg chg="modSp add mod">
        <pc:chgData name="Cherno Omar BARRY" userId="aac3541fb707f522" providerId="LiveId" clId="{D70B7385-2155-864F-AEDB-015025216738}" dt="2023-05-05T14:58:03.809" v="357" actId="5793"/>
        <pc:sldMkLst>
          <pc:docMk/>
          <pc:sldMk cId="2651031314" sldId="310"/>
        </pc:sldMkLst>
        <pc:spChg chg="mod">
          <ac:chgData name="Cherno Omar BARRY" userId="aac3541fb707f522" providerId="LiveId" clId="{D70B7385-2155-864F-AEDB-015025216738}" dt="2023-05-05T14:58:03.809" v="357" actId="5793"/>
          <ac:spMkLst>
            <pc:docMk/>
            <pc:sldMk cId="2651031314" sldId="310"/>
            <ac:spMk id="3" creationId="{00000000-0000-0000-0000-000000000000}"/>
          </ac:spMkLst>
        </pc:spChg>
      </pc:sldChg>
      <pc:sldChg chg="modSp add mod">
        <pc:chgData name="Cherno Omar BARRY" userId="aac3541fb707f522" providerId="LiveId" clId="{D70B7385-2155-864F-AEDB-015025216738}" dt="2023-05-05T15:00:29.597" v="375" actId="123"/>
        <pc:sldMkLst>
          <pc:docMk/>
          <pc:sldMk cId="971446849" sldId="311"/>
        </pc:sldMkLst>
        <pc:spChg chg="mod">
          <ac:chgData name="Cherno Omar BARRY" userId="aac3541fb707f522" providerId="LiveId" clId="{D70B7385-2155-864F-AEDB-015025216738}" dt="2023-05-05T15:00:29.597" v="375" actId="123"/>
          <ac:spMkLst>
            <pc:docMk/>
            <pc:sldMk cId="971446849" sldId="311"/>
            <ac:spMk id="3" creationId="{00000000-0000-0000-0000-000000000000}"/>
          </ac:spMkLst>
        </pc:spChg>
      </pc:sldChg>
      <pc:sldChg chg="addSp delSp modSp add mod">
        <pc:chgData name="Cherno Omar BARRY" userId="aac3541fb707f522" providerId="LiveId" clId="{D70B7385-2155-864F-AEDB-015025216738}" dt="2023-05-05T15:03:21.232" v="403" actId="20577"/>
        <pc:sldMkLst>
          <pc:docMk/>
          <pc:sldMk cId="387973358" sldId="312"/>
        </pc:sldMkLst>
        <pc:spChg chg="del mod">
          <ac:chgData name="Cherno Omar BARRY" userId="aac3541fb707f522" providerId="LiveId" clId="{D70B7385-2155-864F-AEDB-015025216738}" dt="2023-05-05T15:02:11.565" v="383" actId="478"/>
          <ac:spMkLst>
            <pc:docMk/>
            <pc:sldMk cId="387973358" sldId="312"/>
            <ac:spMk id="2" creationId="{00000000-0000-0000-0000-000000000000}"/>
          </ac:spMkLst>
        </pc:spChg>
        <pc:spChg chg="mod">
          <ac:chgData name="Cherno Omar BARRY" userId="aac3541fb707f522" providerId="LiveId" clId="{D70B7385-2155-864F-AEDB-015025216738}" dt="2023-05-05T15:03:21.232" v="403" actId="20577"/>
          <ac:spMkLst>
            <pc:docMk/>
            <pc:sldMk cId="387973358" sldId="312"/>
            <ac:spMk id="3" creationId="{00000000-0000-0000-0000-000000000000}"/>
          </ac:spMkLst>
        </pc:spChg>
        <pc:spChg chg="add del mod">
          <ac:chgData name="Cherno Omar BARRY" userId="aac3541fb707f522" providerId="LiveId" clId="{D70B7385-2155-864F-AEDB-015025216738}" dt="2023-05-05T15:02:48.791" v="386" actId="478"/>
          <ac:spMkLst>
            <pc:docMk/>
            <pc:sldMk cId="387973358" sldId="312"/>
            <ac:spMk id="5" creationId="{758F0DCA-91F7-60B9-C4C4-D0948804E8A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2E20F6-6327-4C57-9818-9A1A27F64AEA}" type="datetimeFigureOut">
              <a:rPr lang="en-US" smtClean="0"/>
              <a:t>5/5/23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32EF5F-6858-4FA9-B4A1-3FC8A2CBCC84}" type="slidenum">
              <a:rPr lang="en-US" smtClean="0"/>
              <a:t>‹#›</a:t>
            </a:fld>
            <a:endParaRPr lang="en-US"/>
          </a:p>
        </p:txBody>
      </p:sp>
    </p:spTree>
    <p:extLst>
      <p:ext uri="{BB962C8B-B14F-4D97-AF65-F5344CB8AC3E}">
        <p14:creationId xmlns:p14="http://schemas.microsoft.com/office/powerpoint/2010/main" val="57188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575708-0408-465C-ABAA-929B275C282E}" type="slidenum">
              <a:rPr lang="en-US" smtClean="0"/>
              <a:t>1</a:t>
            </a:fld>
            <a:endParaRPr lang="en-US"/>
          </a:p>
        </p:txBody>
      </p:sp>
    </p:spTree>
    <p:extLst>
      <p:ext uri="{BB962C8B-B14F-4D97-AF65-F5344CB8AC3E}">
        <p14:creationId xmlns:p14="http://schemas.microsoft.com/office/powerpoint/2010/main" val="1431981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E7314-C287-4615-B9C5-01F2F6D9A884}" type="datetimeFigureOut">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3569633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E7314-C287-4615-B9C5-01F2F6D9A884}" type="datetimeFigureOut">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3854031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E7314-C287-4615-B9C5-01F2F6D9A884}" type="datetimeFigureOut">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2539178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E7314-C287-4615-B9C5-01F2F6D9A884}" type="datetimeFigureOut">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1935547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E7314-C287-4615-B9C5-01F2F6D9A884}" type="datetimeFigureOut">
              <a:rPr lang="en-US" smtClean="0"/>
              <a:t>5/5/23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525501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E7314-C287-4615-B9C5-01F2F6D9A884}" type="datetimeFigureOut">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2726916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E7314-C287-4615-B9C5-01F2F6D9A884}" type="datetimeFigureOut">
              <a:rPr lang="en-US" smtClean="0"/>
              <a:t>5/5/23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3220149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E7314-C287-4615-B9C5-01F2F6D9A884}" type="datetimeFigureOut">
              <a:rPr lang="en-US" smtClean="0"/>
              <a:t>5/5/23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1990868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E7314-C287-4615-B9C5-01F2F6D9A884}" type="datetimeFigureOut">
              <a:rPr lang="en-US" smtClean="0"/>
              <a:t>5/5/23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33650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E7314-C287-4615-B9C5-01F2F6D9A884}" type="datetimeFigureOut">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39280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E7314-C287-4615-B9C5-01F2F6D9A884}" type="datetimeFigureOut">
              <a:rPr lang="en-US" smtClean="0"/>
              <a:t>5/5/23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9B11A-FF41-4FE2-9BA3-E96FECCE5CFB}" type="slidenum">
              <a:rPr lang="en-US" smtClean="0"/>
              <a:t>‹#›</a:t>
            </a:fld>
            <a:endParaRPr lang="en-US"/>
          </a:p>
        </p:txBody>
      </p:sp>
    </p:spTree>
    <p:extLst>
      <p:ext uri="{BB962C8B-B14F-4D97-AF65-F5344CB8AC3E}">
        <p14:creationId xmlns:p14="http://schemas.microsoft.com/office/powerpoint/2010/main" val="4240875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E7314-C287-4615-B9C5-01F2F6D9A884}" type="datetimeFigureOut">
              <a:rPr lang="en-US" smtClean="0"/>
              <a:t>5/5/23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9B11A-FF41-4FE2-9BA3-E96FECCE5CFB}" type="slidenum">
              <a:rPr lang="en-US" smtClean="0"/>
              <a:t>‹#›</a:t>
            </a:fld>
            <a:endParaRPr lang="en-US"/>
          </a:p>
        </p:txBody>
      </p:sp>
    </p:spTree>
    <p:extLst>
      <p:ext uri="{BB962C8B-B14F-4D97-AF65-F5344CB8AC3E}">
        <p14:creationId xmlns:p14="http://schemas.microsoft.com/office/powerpoint/2010/main" val="627472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05592" y="2771339"/>
            <a:ext cx="7766936" cy="1096899"/>
          </a:xfrm>
          <a:solidFill>
            <a:srgbClr val="002060"/>
          </a:solidFill>
        </p:spPr>
        <p:txBody>
          <a:bodyPr>
            <a:noAutofit/>
          </a:bodyPr>
          <a:lstStyle/>
          <a:p>
            <a:pPr algn="ctr"/>
            <a:r>
              <a:rPr lang="en-US" sz="3600" dirty="0">
                <a:solidFill>
                  <a:srgbClr val="FFFF00"/>
                </a:solidFill>
                <a:latin typeface="Berlin Sans FB" panose="020E0602020502020306" pitchFamily="34" charset="0"/>
              </a:rPr>
              <a:t>Rapport sur l’utilisation des fonds pour les activités régionales </a:t>
            </a:r>
          </a:p>
          <a:p>
            <a:pPr algn="ctr"/>
            <a:endParaRPr lang="en-US" sz="3600" dirty="0">
              <a:solidFill>
                <a:srgbClr val="FFFF00"/>
              </a:solidFill>
              <a:latin typeface="Berlin Sans FB" panose="020E0602020502020306" pitchFamily="34" charset="0"/>
            </a:endParaRPr>
          </a:p>
          <a:p>
            <a:pPr algn="ctr"/>
            <a:endParaRPr lang="en-US" sz="3600" dirty="0">
              <a:solidFill>
                <a:srgbClr val="FFFF00"/>
              </a:solidFill>
              <a:latin typeface="Berlin Sans FB" panose="020E0602020502020306" pitchFamily="34" charset="0"/>
            </a:endParaRPr>
          </a:p>
        </p:txBody>
      </p:sp>
      <p:sp>
        <p:nvSpPr>
          <p:cNvPr id="4" name="Title 1">
            <a:extLst>
              <a:ext uri="{FF2B5EF4-FFF2-40B4-BE49-F238E27FC236}">
                <a16:creationId xmlns:a16="http://schemas.microsoft.com/office/drawing/2014/main" id="{ACA7A563-1364-0A4D-A0AC-825916CD3F1C}"/>
              </a:ext>
            </a:extLst>
          </p:cNvPr>
          <p:cNvSpPr txBox="1">
            <a:spLocks/>
          </p:cNvSpPr>
          <p:nvPr/>
        </p:nvSpPr>
        <p:spPr>
          <a:xfrm>
            <a:off x="1176607" y="42168"/>
            <a:ext cx="9161172" cy="4677878"/>
          </a:xfrm>
          <a:prstGeom prst="rect">
            <a:avLst/>
          </a:prstGeom>
          <a:solidFill>
            <a:srgbClr val="002060"/>
          </a:solidFill>
        </p:spPr>
        <p:txBody>
          <a:bodyPr vert="horz" lIns="91440" tIns="45720" rIns="91440" bIns="45720" rtlCol="0" anchor="b">
            <a:normAutofit fontScale="97191"/>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5600" dirty="0">
              <a:solidFill>
                <a:srgbClr val="FFFF00"/>
              </a:solidFill>
              <a:latin typeface="Berlin Sans FB" panose="020E0602020502020306" pitchFamily="34" charset="0"/>
            </a:endParaRPr>
          </a:p>
          <a:p>
            <a:endParaRPr lang="en-US" sz="5600" dirty="0">
              <a:solidFill>
                <a:srgbClr val="FFFF00"/>
              </a:solidFill>
              <a:latin typeface="Berlin Sans FB" panose="020E0602020502020306" pitchFamily="34" charset="0"/>
            </a:endParaRPr>
          </a:p>
          <a:p>
            <a:r>
              <a:rPr lang="en-US" sz="5600" dirty="0">
                <a:solidFill>
                  <a:srgbClr val="FFFF00"/>
                </a:solidFill>
                <a:latin typeface="Berlin Sans FB" panose="020E0602020502020306" pitchFamily="34" charset="0"/>
              </a:rPr>
              <a:t>Rapport sur </a:t>
            </a:r>
            <a:r>
              <a:rPr lang="en-US" sz="5600" dirty="0" err="1">
                <a:solidFill>
                  <a:srgbClr val="FFFF00"/>
                </a:solidFill>
                <a:latin typeface="Berlin Sans FB" panose="020E0602020502020306" pitchFamily="34" charset="0"/>
              </a:rPr>
              <a:t>l’utilisation</a:t>
            </a:r>
            <a:r>
              <a:rPr lang="en-US" sz="5600" dirty="0">
                <a:solidFill>
                  <a:srgbClr val="FFFF00"/>
                </a:solidFill>
                <a:latin typeface="Berlin Sans FB" panose="020E0602020502020306" pitchFamily="34" charset="0"/>
              </a:rPr>
              <a:t> des fonds pour les </a:t>
            </a:r>
            <a:r>
              <a:rPr lang="en-US" sz="5600" dirty="0" err="1">
                <a:solidFill>
                  <a:srgbClr val="FFFF00"/>
                </a:solidFill>
                <a:latin typeface="Berlin Sans FB" panose="020E0602020502020306" pitchFamily="34" charset="0"/>
              </a:rPr>
              <a:t>activités</a:t>
            </a:r>
            <a:r>
              <a:rPr lang="en-US" sz="5600" dirty="0">
                <a:solidFill>
                  <a:srgbClr val="FFFF00"/>
                </a:solidFill>
                <a:latin typeface="Berlin Sans FB" panose="020E0602020502020306" pitchFamily="34" charset="0"/>
              </a:rPr>
              <a:t> </a:t>
            </a:r>
            <a:r>
              <a:rPr lang="en-US" sz="5600" dirty="0" err="1">
                <a:solidFill>
                  <a:srgbClr val="FFFF00"/>
                </a:solidFill>
                <a:latin typeface="Berlin Sans FB" panose="020E0602020502020306" pitchFamily="34" charset="0"/>
              </a:rPr>
              <a:t>régionales</a:t>
            </a:r>
            <a:r>
              <a:rPr lang="en-US" sz="5600" dirty="0">
                <a:solidFill>
                  <a:srgbClr val="FFFF00"/>
                </a:solidFill>
                <a:latin typeface="Berlin Sans FB" panose="020E0602020502020306" pitchFamily="34" charset="0"/>
              </a:rPr>
              <a:t> </a:t>
            </a:r>
          </a:p>
          <a:p>
            <a:endParaRPr lang="en-US" dirty="0">
              <a:solidFill>
                <a:srgbClr val="FFFF00"/>
              </a:solidFill>
              <a:latin typeface="Berlin Sans FB" panose="020E0602020502020306" pitchFamily="34" charset="0"/>
            </a:endParaRPr>
          </a:p>
        </p:txBody>
      </p:sp>
      <p:sp>
        <p:nvSpPr>
          <p:cNvPr id="5" name="Subtitle 2">
            <a:extLst>
              <a:ext uri="{FF2B5EF4-FFF2-40B4-BE49-F238E27FC236}">
                <a16:creationId xmlns:a16="http://schemas.microsoft.com/office/drawing/2014/main" id="{2BEC8E3A-E98B-DD4E-84D6-DF9A9C5E786C}"/>
              </a:ext>
            </a:extLst>
          </p:cNvPr>
          <p:cNvSpPr txBox="1">
            <a:spLocks/>
          </p:cNvSpPr>
          <p:nvPr/>
        </p:nvSpPr>
        <p:spPr>
          <a:xfrm>
            <a:off x="1193779" y="4926153"/>
            <a:ext cx="9144000" cy="1462088"/>
          </a:xfrm>
          <a:prstGeom prst="rect">
            <a:avLst/>
          </a:prstGeom>
          <a:solidFill>
            <a:srgbClr val="002060"/>
          </a:solidFill>
        </p:spPr>
        <p:txBody>
          <a:bodyPr vert="horz" lIns="91440" tIns="45720" rIns="91440" bIns="45720" rtlCol="0">
            <a:normAutofit fontScale="98018"/>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FF00"/>
                </a:solidFill>
                <a:latin typeface="Berlin Sans FB" panose="020E0602020502020306" pitchFamily="34" charset="0"/>
                <a:cs typeface="Times New Roman" panose="02020603050405020304" pitchFamily="18" charset="0"/>
              </a:rPr>
              <a:t>         PAR LE GESTIONNAIRE DU FONDS RÉGIONAL</a:t>
            </a:r>
          </a:p>
          <a:p>
            <a:r>
              <a:rPr lang="en-US" dirty="0">
                <a:solidFill>
                  <a:srgbClr val="FFFF00"/>
                </a:solidFill>
                <a:latin typeface="Berlin Sans FB" panose="020E0602020502020306" pitchFamily="34" charset="0"/>
                <a:cs typeface="Times New Roman" panose="02020603050405020304" pitchFamily="18" charset="0"/>
              </a:rPr>
              <a:t>              AU COMITÉ D’EXPERTS DE BANJUL, GAMBIE</a:t>
            </a:r>
          </a:p>
          <a:p>
            <a:r>
              <a:rPr lang="en-US" dirty="0">
                <a:solidFill>
                  <a:srgbClr val="FFFF00"/>
                </a:solidFill>
                <a:latin typeface="Berlin Sans FB" panose="020E0602020502020306" pitchFamily="34" charset="0"/>
                <a:cs typeface="Times New Roman" panose="02020603050405020304" pitchFamily="18" charset="0"/>
              </a:rPr>
              <a:t>AVRIL/MAI 2023</a:t>
            </a:r>
            <a:endParaRPr lang="x-none" dirty="0">
              <a:solidFill>
                <a:srgbClr val="FFFF00"/>
              </a:solidFill>
              <a:latin typeface="Berlin Sans FB" panose="020E0602020502020306" pitchFamily="34" charset="0"/>
              <a:cs typeface="Times New Roman" panose="02020603050405020304" pitchFamily="18" charset="0"/>
            </a:endParaRPr>
          </a:p>
        </p:txBody>
      </p:sp>
      <p:sp>
        <p:nvSpPr>
          <p:cNvPr id="7" name="AutoShape 2" descr="World Customs Organization - Organisation Mondiale des Douanes | Brussels"/>
          <p:cNvSpPr>
            <a:spLocks noChangeAspect="1" noChangeArrowheads="1"/>
          </p:cNvSpPr>
          <p:nvPr/>
        </p:nvSpPr>
        <p:spPr bwMode="auto">
          <a:xfrm>
            <a:off x="9410411" y="1146118"/>
            <a:ext cx="1587809" cy="158781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4" name="Picture 2" descr="Careers at WCO - World Customs Organization | UNjobn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1251" y="179934"/>
            <a:ext cx="2857500" cy="16097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41026" t="953" r="41420" b="82559"/>
          <a:stretch/>
        </p:blipFill>
        <p:spPr>
          <a:xfrm>
            <a:off x="1386965" y="225804"/>
            <a:ext cx="1705971" cy="1180950"/>
          </a:xfrm>
          <a:prstGeom prst="rect">
            <a:avLst/>
          </a:prstGeom>
        </p:spPr>
      </p:pic>
    </p:spTree>
    <p:extLst>
      <p:ext uri="{BB962C8B-B14F-4D97-AF65-F5344CB8AC3E}">
        <p14:creationId xmlns:p14="http://schemas.microsoft.com/office/powerpoint/2010/main" val="3627857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34546953"/>
              </p:ext>
            </p:extLst>
          </p:nvPr>
        </p:nvGraphicFramePr>
        <p:xfrm>
          <a:off x="796594" y="479772"/>
          <a:ext cx="10856767" cy="5804855"/>
        </p:xfrm>
        <a:graphic>
          <a:graphicData uri="http://schemas.openxmlformats.org/drawingml/2006/table">
            <a:tbl>
              <a:tblPr firstRow="1" firstCol="1" bandRow="1">
                <a:tableStyleId>{5C22544A-7EE6-4342-B048-85BDC9FD1C3A}</a:tableStyleId>
              </a:tblPr>
              <a:tblGrid>
                <a:gridCol w="462654">
                  <a:extLst>
                    <a:ext uri="{9D8B030D-6E8A-4147-A177-3AD203B41FA5}">
                      <a16:colId xmlns:a16="http://schemas.microsoft.com/office/drawing/2014/main" val="20000"/>
                    </a:ext>
                  </a:extLst>
                </a:gridCol>
                <a:gridCol w="1732116">
                  <a:extLst>
                    <a:ext uri="{9D8B030D-6E8A-4147-A177-3AD203B41FA5}">
                      <a16:colId xmlns:a16="http://schemas.microsoft.com/office/drawing/2014/main" val="20001"/>
                    </a:ext>
                  </a:extLst>
                </a:gridCol>
                <a:gridCol w="1290749">
                  <a:extLst>
                    <a:ext uri="{9D8B030D-6E8A-4147-A177-3AD203B41FA5}">
                      <a16:colId xmlns:a16="http://schemas.microsoft.com/office/drawing/2014/main" val="20002"/>
                    </a:ext>
                  </a:extLst>
                </a:gridCol>
                <a:gridCol w="876347">
                  <a:extLst>
                    <a:ext uri="{9D8B030D-6E8A-4147-A177-3AD203B41FA5}">
                      <a16:colId xmlns:a16="http://schemas.microsoft.com/office/drawing/2014/main" val="20003"/>
                    </a:ext>
                  </a:extLst>
                </a:gridCol>
                <a:gridCol w="1773272">
                  <a:extLst>
                    <a:ext uri="{9D8B030D-6E8A-4147-A177-3AD203B41FA5}">
                      <a16:colId xmlns:a16="http://schemas.microsoft.com/office/drawing/2014/main" val="20004"/>
                    </a:ext>
                  </a:extLst>
                </a:gridCol>
                <a:gridCol w="1025361">
                  <a:extLst>
                    <a:ext uri="{9D8B030D-6E8A-4147-A177-3AD203B41FA5}">
                      <a16:colId xmlns:a16="http://schemas.microsoft.com/office/drawing/2014/main" val="20005"/>
                    </a:ext>
                  </a:extLst>
                </a:gridCol>
                <a:gridCol w="2614849">
                  <a:extLst>
                    <a:ext uri="{9D8B030D-6E8A-4147-A177-3AD203B41FA5}">
                      <a16:colId xmlns:a16="http://schemas.microsoft.com/office/drawing/2014/main" val="20006"/>
                    </a:ext>
                  </a:extLst>
                </a:gridCol>
                <a:gridCol w="1081419">
                  <a:extLst>
                    <a:ext uri="{9D8B030D-6E8A-4147-A177-3AD203B41FA5}">
                      <a16:colId xmlns:a16="http://schemas.microsoft.com/office/drawing/2014/main" val="20007"/>
                    </a:ext>
                  </a:extLst>
                </a:gridCol>
              </a:tblGrid>
              <a:tr h="1755094">
                <a:tc>
                  <a:txBody>
                    <a:bodyPr/>
                    <a:lstStyle/>
                    <a:p>
                      <a:pPr marL="0" marR="0">
                        <a:lnSpc>
                          <a:spcPct val="107000"/>
                        </a:lnSpc>
                        <a:spcBef>
                          <a:spcPts val="0"/>
                        </a:spcBef>
                        <a:spcAft>
                          <a:spcPts val="0"/>
                        </a:spcAft>
                      </a:pPr>
                      <a:r>
                        <a:rPr lang="en-GB" dirty="0">
                          <a:solidFill>
                            <a:schemeClr val="accent4">
                              <a:lumMod val="75000"/>
                            </a:schemeClr>
                          </a:solidFill>
                        </a:rPr>
                        <a:t>6</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BRRC-AOC</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006/OMD-AOC</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22-09-2022</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GANIYOU LATIFOU</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3000 EUROS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POUR LA 11E RÉUNION RÉGIONALE DES GESTIONNAIRES DE LA FORMATION ET DES RESSOURCES HUMAINES, 12 AU 14 OCTOBRE 2022, À ABUJA</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9.1</a:t>
                      </a:r>
                      <a:endParaRPr lang="en-US">
                        <a:solidFill>
                          <a:schemeClr val="accent4">
                            <a:lumMod val="75000"/>
                          </a:schemeClr>
                        </a:solidFill>
                      </a:endParaRPr>
                    </a:p>
                  </a:txBody>
                  <a:tcPr marL="68580" marR="68580" marT="0" marB="0">
                    <a:solidFill>
                      <a:srgbClr val="002060"/>
                    </a:solidFill>
                  </a:tcPr>
                </a:tc>
                <a:extLst>
                  <a:ext uri="{0D108BD9-81ED-4DB2-BD59-A6C34878D82A}">
                    <a16:rowId xmlns:a16="http://schemas.microsoft.com/office/drawing/2014/main" val="10000"/>
                  </a:ext>
                </a:extLst>
              </a:tr>
              <a:tr h="570134">
                <a:tc>
                  <a:txBody>
                    <a:bodyPr/>
                    <a:lstStyle/>
                    <a:p>
                      <a:pPr marL="0" marR="0">
                        <a:lnSpc>
                          <a:spcPct val="107000"/>
                        </a:lnSpc>
                        <a:spcBef>
                          <a:spcPts val="0"/>
                        </a:spcBef>
                        <a:spcAft>
                          <a:spcPts val="0"/>
                        </a:spcAft>
                      </a:pPr>
                      <a:r>
                        <a:rPr lang="en-GB" dirty="0">
                          <a:solidFill>
                            <a:schemeClr val="accent4">
                              <a:lumMod val="75000"/>
                            </a:schemeClr>
                          </a:solidFill>
                        </a:rPr>
                        <a:t>7</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COMITÉ D’AUDIT </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  /OMD-AOC </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20-09-2022</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ABDOULAYE NDIAYE</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4900 EUROS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VÉRIFICATION DES STRUCTURES RÉGIONALES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txBody>
                  <a:tcPr marL="68580" marR="68580" marT="0" marB="0">
                    <a:solidFill>
                      <a:srgbClr val="002060"/>
                    </a:solidFill>
                  </a:tcPr>
                </a:tc>
                <a:extLst>
                  <a:ext uri="{0D108BD9-81ED-4DB2-BD59-A6C34878D82A}">
                    <a16:rowId xmlns:a16="http://schemas.microsoft.com/office/drawing/2014/main" val="10001"/>
                  </a:ext>
                </a:extLst>
              </a:tr>
              <a:tr h="570134">
                <a:tc>
                  <a:txBody>
                    <a:bodyPr/>
                    <a:lstStyle/>
                    <a:p>
                      <a:pPr marL="0" marR="0">
                        <a:lnSpc>
                          <a:spcPct val="107000"/>
                        </a:lnSpc>
                        <a:spcBef>
                          <a:spcPts val="0"/>
                        </a:spcBef>
                        <a:spcAft>
                          <a:spcPts val="0"/>
                        </a:spcAft>
                      </a:pPr>
                      <a:r>
                        <a:rPr lang="en-GB" dirty="0">
                          <a:solidFill>
                            <a:schemeClr val="accent4">
                              <a:lumMod val="75000"/>
                            </a:schemeClr>
                          </a:solidFill>
                        </a:rPr>
                        <a:t>8</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COMITÉ D’AUDIT</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  /OMD-AOC</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03-10-2022</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ALHAJIE SAIHOU DENTON</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6100 EUROS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VÉRIFICATION DES STRUCTURES RÉGIONALES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14.4</a:t>
                      </a:r>
                      <a:endParaRPr lang="en-US">
                        <a:solidFill>
                          <a:schemeClr val="accent4">
                            <a:lumMod val="75000"/>
                          </a:schemeClr>
                        </a:solidFill>
                      </a:endParaRPr>
                    </a:p>
                  </a:txBody>
                  <a:tcPr marL="68580" marR="68580" marT="0" marB="0">
                    <a:solidFill>
                      <a:srgbClr val="002060"/>
                    </a:solidFill>
                  </a:tcPr>
                </a:tc>
                <a:extLst>
                  <a:ext uri="{0D108BD9-81ED-4DB2-BD59-A6C34878D82A}">
                    <a16:rowId xmlns:a16="http://schemas.microsoft.com/office/drawing/2014/main" val="10002"/>
                  </a:ext>
                </a:extLst>
              </a:tr>
              <a:tr h="570134">
                <a:tc>
                  <a:txBody>
                    <a:bodyPr/>
                    <a:lstStyle/>
                    <a:p>
                      <a:pPr marL="0" marR="0">
                        <a:lnSpc>
                          <a:spcPct val="107000"/>
                        </a:lnSpc>
                        <a:spcBef>
                          <a:spcPts val="0"/>
                        </a:spcBef>
                        <a:spcAft>
                          <a:spcPts val="0"/>
                        </a:spcAft>
                      </a:pPr>
                      <a:r>
                        <a:rPr lang="en-GB" dirty="0">
                          <a:solidFill>
                            <a:schemeClr val="accent4">
                              <a:lumMod val="75000"/>
                            </a:schemeClr>
                          </a:solidFill>
                        </a:rPr>
                        <a:t>9</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COMITÉ D’AUDIT</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  /OMD-AOC</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28-09-2022</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EDWIN F.E CONTEH</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6100 EUROS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VÉRIFICATION DES STRUCTURES RÉGIONALES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txBody>
                  <a:tcPr marL="68580" marR="68580" marT="0" marB="0">
                    <a:solidFill>
                      <a:srgbClr val="002060"/>
                    </a:solidFill>
                  </a:tcPr>
                </a:tc>
                <a:extLst>
                  <a:ext uri="{0D108BD9-81ED-4DB2-BD59-A6C34878D82A}">
                    <a16:rowId xmlns:a16="http://schemas.microsoft.com/office/drawing/2014/main" val="10003"/>
                  </a:ext>
                </a:extLst>
              </a:tr>
              <a:tr h="1995468">
                <a:tc>
                  <a:txBody>
                    <a:bodyPr/>
                    <a:lstStyle/>
                    <a:p>
                      <a:pPr marL="0" marR="0">
                        <a:lnSpc>
                          <a:spcPct val="107000"/>
                        </a:lnSpc>
                        <a:spcBef>
                          <a:spcPts val="0"/>
                        </a:spcBef>
                        <a:spcAft>
                          <a:spcPts val="0"/>
                        </a:spcAft>
                      </a:pPr>
                      <a:r>
                        <a:rPr lang="en-GB" dirty="0">
                          <a:solidFill>
                            <a:schemeClr val="accent4">
                              <a:lumMod val="75000"/>
                            </a:schemeClr>
                          </a:solidFill>
                        </a:rPr>
                        <a:t>10</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COMITÉ D’AUDIT</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  /OMD-AOC</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28-09-2022</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L.DANIEL JAIBLAI</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p>
                      <a:pPr marL="0" marR="0">
                        <a:lnSpc>
                          <a:spcPct val="107000"/>
                        </a:lnSpc>
                        <a:spcBef>
                          <a:spcPts val="0"/>
                        </a:spcBef>
                        <a:spcAft>
                          <a:spcPts val="0"/>
                        </a:spcAft>
                      </a:pPr>
                      <a:r>
                        <a:rPr lang="en-GB">
                          <a:solidFill>
                            <a:schemeClr val="accent4">
                              <a:lumMod val="75000"/>
                            </a:schemeClr>
                          </a:solidFill>
                        </a:rPr>
                        <a:t> </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3900 EUROS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a:solidFill>
                            <a:schemeClr val="accent4">
                              <a:lumMod val="75000"/>
                            </a:schemeClr>
                          </a:solidFill>
                        </a:rPr>
                        <a:t>VÉRIFICATION DES STRUCTURES RÉGIONALES</a:t>
                      </a:r>
                      <a:endParaRPr lang="en-US">
                        <a:solidFill>
                          <a:schemeClr val="accent4">
                            <a:lumMod val="75000"/>
                          </a:schemeClr>
                        </a:solidFill>
                      </a:endParaRPr>
                    </a:p>
                  </a:txBody>
                  <a:tcPr marL="68580" marR="68580" marT="0" marB="0">
                    <a:solidFill>
                      <a:srgbClr val="002060"/>
                    </a:solidFill>
                  </a:tcPr>
                </a:tc>
                <a:tc>
                  <a:txBody>
                    <a:bodyPr/>
                    <a:lstStyle/>
                    <a:p>
                      <a:pPr marL="0" marR="0">
                        <a:lnSpc>
                          <a:spcPct val="107000"/>
                        </a:lnSpc>
                        <a:spcBef>
                          <a:spcPts val="0"/>
                        </a:spcBef>
                        <a:spcAft>
                          <a:spcPts val="0"/>
                        </a:spcAft>
                      </a:pPr>
                      <a:r>
                        <a:rPr lang="en-GB" dirty="0">
                          <a:solidFill>
                            <a:schemeClr val="accent4">
                              <a:lumMod val="75000"/>
                            </a:schemeClr>
                          </a:solidFill>
                        </a:rPr>
                        <a:t> </a:t>
                      </a:r>
                      <a:endParaRPr lang="en-US" dirty="0">
                        <a:solidFill>
                          <a:schemeClr val="accent4">
                            <a:lumMod val="75000"/>
                          </a:schemeClr>
                        </a:solidFill>
                      </a:endParaRPr>
                    </a:p>
                  </a:txBody>
                  <a:tcPr marL="68580" marR="68580" marT="0" marB="0">
                    <a:solidFill>
                      <a:srgbClr val="002060"/>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10</a:t>
            </a:fld>
            <a:endParaRPr lang="en-US"/>
          </a:p>
        </p:txBody>
      </p:sp>
    </p:spTree>
    <p:extLst>
      <p:ext uri="{BB962C8B-B14F-4D97-AF65-F5344CB8AC3E}">
        <p14:creationId xmlns:p14="http://schemas.microsoft.com/office/powerpoint/2010/main" val="355959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07914107"/>
              </p:ext>
            </p:extLst>
          </p:nvPr>
        </p:nvGraphicFramePr>
        <p:xfrm>
          <a:off x="727950" y="280626"/>
          <a:ext cx="11076123" cy="4128740"/>
        </p:xfrm>
        <a:graphic>
          <a:graphicData uri="http://schemas.openxmlformats.org/drawingml/2006/table">
            <a:tbl>
              <a:tblPr firstRow="1" firstCol="1" bandRow="1">
                <a:tableStyleId>{5C22544A-7EE6-4342-B048-85BDC9FD1C3A}</a:tableStyleId>
              </a:tblPr>
              <a:tblGrid>
                <a:gridCol w="472002">
                  <a:extLst>
                    <a:ext uri="{9D8B030D-6E8A-4147-A177-3AD203B41FA5}">
                      <a16:colId xmlns:a16="http://schemas.microsoft.com/office/drawing/2014/main" val="20000"/>
                    </a:ext>
                  </a:extLst>
                </a:gridCol>
                <a:gridCol w="1767113">
                  <a:extLst>
                    <a:ext uri="{9D8B030D-6E8A-4147-A177-3AD203B41FA5}">
                      <a16:colId xmlns:a16="http://schemas.microsoft.com/office/drawing/2014/main" val="20001"/>
                    </a:ext>
                  </a:extLst>
                </a:gridCol>
                <a:gridCol w="1316827">
                  <a:extLst>
                    <a:ext uri="{9D8B030D-6E8A-4147-A177-3AD203B41FA5}">
                      <a16:colId xmlns:a16="http://schemas.microsoft.com/office/drawing/2014/main" val="20002"/>
                    </a:ext>
                  </a:extLst>
                </a:gridCol>
                <a:gridCol w="894053">
                  <a:extLst>
                    <a:ext uri="{9D8B030D-6E8A-4147-A177-3AD203B41FA5}">
                      <a16:colId xmlns:a16="http://schemas.microsoft.com/office/drawing/2014/main" val="20003"/>
                    </a:ext>
                  </a:extLst>
                </a:gridCol>
                <a:gridCol w="1809100">
                  <a:extLst>
                    <a:ext uri="{9D8B030D-6E8A-4147-A177-3AD203B41FA5}">
                      <a16:colId xmlns:a16="http://schemas.microsoft.com/office/drawing/2014/main" val="20004"/>
                    </a:ext>
                  </a:extLst>
                </a:gridCol>
                <a:gridCol w="1046078">
                  <a:extLst>
                    <a:ext uri="{9D8B030D-6E8A-4147-A177-3AD203B41FA5}">
                      <a16:colId xmlns:a16="http://schemas.microsoft.com/office/drawing/2014/main" val="20005"/>
                    </a:ext>
                  </a:extLst>
                </a:gridCol>
                <a:gridCol w="2667681">
                  <a:extLst>
                    <a:ext uri="{9D8B030D-6E8A-4147-A177-3AD203B41FA5}">
                      <a16:colId xmlns:a16="http://schemas.microsoft.com/office/drawing/2014/main" val="20006"/>
                    </a:ext>
                  </a:extLst>
                </a:gridCol>
                <a:gridCol w="1103269">
                  <a:extLst>
                    <a:ext uri="{9D8B030D-6E8A-4147-A177-3AD203B41FA5}">
                      <a16:colId xmlns:a16="http://schemas.microsoft.com/office/drawing/2014/main" val="20007"/>
                    </a:ext>
                  </a:extLst>
                </a:gridCol>
              </a:tblGrid>
              <a:tr h="1587977">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BRRC-AOC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004/OMD-AOC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20-10-2022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SANGHO ABDEL KADER</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3000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13e RÉUNION DES POINTS DE CONTACT PRÉVUE DU 9 AU 11 NOVEMBRE 2022 À YAOUNDÉ, CAMEROUN</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extLst>
                  <a:ext uri="{0D108BD9-81ED-4DB2-BD59-A6C34878D82A}">
                    <a16:rowId xmlns:a16="http://schemas.microsoft.com/office/drawing/2014/main" val="10000"/>
                  </a:ext>
                </a:extLst>
              </a:tr>
              <a:tr h="254076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BRLR-AC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/OMD-AOC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3 163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13RÉUNION CONJOINTE ANNUELLE DES CORRESPONDANTS NATIONAUX DE RILO AFRIQUE OCCIDENTALE ET CENTRALE PRÉVUE DU 13 AU 19 NOVEMBRE 2022 À DAKAR, SÉNÉGAL.</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10.5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7178" marR="67178" marT="0" marB="0">
                    <a:solidFill>
                      <a:srgbClr val="002060"/>
                    </a:solidFill>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5FB43D2A-2E2E-4134-902D-520A86A4CDEE}" type="slidenum">
              <a:rPr lang="en-US" smtClean="0"/>
              <a:t>11</a:t>
            </a:fld>
            <a:endParaRPr lang="en-US"/>
          </a:p>
        </p:txBody>
      </p:sp>
    </p:spTree>
    <p:extLst>
      <p:ext uri="{BB962C8B-B14F-4D97-AF65-F5344CB8AC3E}">
        <p14:creationId xmlns:p14="http://schemas.microsoft.com/office/powerpoint/2010/main" val="3536574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97755149"/>
              </p:ext>
            </p:extLst>
          </p:nvPr>
        </p:nvGraphicFramePr>
        <p:xfrm>
          <a:off x="946934" y="398607"/>
          <a:ext cx="9762629" cy="3351943"/>
        </p:xfrm>
        <a:graphic>
          <a:graphicData uri="http://schemas.openxmlformats.org/drawingml/2006/table">
            <a:tbl>
              <a:tblPr firstRow="1" firstCol="1" bandRow="1">
                <a:tableStyleId>{5C22544A-7EE6-4342-B048-85BDC9FD1C3A}</a:tableStyleId>
              </a:tblPr>
              <a:tblGrid>
                <a:gridCol w="416028">
                  <a:extLst>
                    <a:ext uri="{9D8B030D-6E8A-4147-A177-3AD203B41FA5}">
                      <a16:colId xmlns:a16="http://schemas.microsoft.com/office/drawing/2014/main" val="20000"/>
                    </a:ext>
                  </a:extLst>
                </a:gridCol>
                <a:gridCol w="1557554">
                  <a:extLst>
                    <a:ext uri="{9D8B030D-6E8A-4147-A177-3AD203B41FA5}">
                      <a16:colId xmlns:a16="http://schemas.microsoft.com/office/drawing/2014/main" val="20001"/>
                    </a:ext>
                  </a:extLst>
                </a:gridCol>
                <a:gridCol w="1160669">
                  <a:extLst>
                    <a:ext uri="{9D8B030D-6E8A-4147-A177-3AD203B41FA5}">
                      <a16:colId xmlns:a16="http://schemas.microsoft.com/office/drawing/2014/main" val="20002"/>
                    </a:ext>
                  </a:extLst>
                </a:gridCol>
                <a:gridCol w="788029">
                  <a:extLst>
                    <a:ext uri="{9D8B030D-6E8A-4147-A177-3AD203B41FA5}">
                      <a16:colId xmlns:a16="http://schemas.microsoft.com/office/drawing/2014/main" val="20003"/>
                    </a:ext>
                  </a:extLst>
                </a:gridCol>
                <a:gridCol w="1594563">
                  <a:extLst>
                    <a:ext uri="{9D8B030D-6E8A-4147-A177-3AD203B41FA5}">
                      <a16:colId xmlns:a16="http://schemas.microsoft.com/office/drawing/2014/main" val="20004"/>
                    </a:ext>
                  </a:extLst>
                </a:gridCol>
                <a:gridCol w="922026">
                  <a:extLst>
                    <a:ext uri="{9D8B030D-6E8A-4147-A177-3AD203B41FA5}">
                      <a16:colId xmlns:a16="http://schemas.microsoft.com/office/drawing/2014/main" val="20005"/>
                    </a:ext>
                  </a:extLst>
                </a:gridCol>
                <a:gridCol w="2351326">
                  <a:extLst>
                    <a:ext uri="{9D8B030D-6E8A-4147-A177-3AD203B41FA5}">
                      <a16:colId xmlns:a16="http://schemas.microsoft.com/office/drawing/2014/main" val="20006"/>
                    </a:ext>
                  </a:extLst>
                </a:gridCol>
                <a:gridCol w="972434">
                  <a:extLst>
                    <a:ext uri="{9D8B030D-6E8A-4147-A177-3AD203B41FA5}">
                      <a16:colId xmlns:a16="http://schemas.microsoft.com/office/drawing/2014/main" val="20007"/>
                    </a:ext>
                  </a:extLst>
                </a:gridCol>
              </a:tblGrid>
              <a:tr h="1023652">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13</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CFR ABUJA</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29-12-2022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KENNETH OMOROGBE OLOWO</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3 100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SESSION BUDGÉTAIRE DE LA COMMISSION DES FINANCES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12.1 ET 10.3</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0"/>
                  </a:ext>
                </a:extLst>
              </a:tr>
              <a:tr h="1565970">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14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BVP</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01/OMD-AOC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NSIKAN UMOH</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2 900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INTERPRÉTATION SIMULTANÉE EN ANGLAIS, EN FRANÇAIS ET EN PORTUGAIS/ HÉBERGEMENT DE LA PLATEFORME ZOOM DEPUIS LE COMPTE DU FONDS RÉGIONAL EN UTILISANT LE BUDGET</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CODE 12.1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12</a:t>
            </a:fld>
            <a:endParaRPr lang="en-US"/>
          </a:p>
        </p:txBody>
      </p:sp>
    </p:spTree>
    <p:extLst>
      <p:ext uri="{BB962C8B-B14F-4D97-AF65-F5344CB8AC3E}">
        <p14:creationId xmlns:p14="http://schemas.microsoft.com/office/powerpoint/2010/main" val="3839257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49873891"/>
              </p:ext>
            </p:extLst>
          </p:nvPr>
        </p:nvGraphicFramePr>
        <p:xfrm>
          <a:off x="274372" y="499730"/>
          <a:ext cx="11358150" cy="5419345"/>
        </p:xfrm>
        <a:graphic>
          <a:graphicData uri="http://schemas.openxmlformats.org/drawingml/2006/table">
            <a:tbl>
              <a:tblPr firstRow="1" firstCol="1" bandRow="1">
                <a:tableStyleId>{5C22544A-7EE6-4342-B048-85BDC9FD1C3A}</a:tableStyleId>
              </a:tblPr>
              <a:tblGrid>
                <a:gridCol w="484021">
                  <a:extLst>
                    <a:ext uri="{9D8B030D-6E8A-4147-A177-3AD203B41FA5}">
                      <a16:colId xmlns:a16="http://schemas.microsoft.com/office/drawing/2014/main" val="20000"/>
                    </a:ext>
                  </a:extLst>
                </a:gridCol>
                <a:gridCol w="1812107">
                  <a:extLst>
                    <a:ext uri="{9D8B030D-6E8A-4147-A177-3AD203B41FA5}">
                      <a16:colId xmlns:a16="http://schemas.microsoft.com/office/drawing/2014/main" val="20001"/>
                    </a:ext>
                  </a:extLst>
                </a:gridCol>
                <a:gridCol w="1204058">
                  <a:extLst>
                    <a:ext uri="{9D8B030D-6E8A-4147-A177-3AD203B41FA5}">
                      <a16:colId xmlns:a16="http://schemas.microsoft.com/office/drawing/2014/main" val="20002"/>
                    </a:ext>
                  </a:extLst>
                </a:gridCol>
                <a:gridCol w="1063119">
                  <a:extLst>
                    <a:ext uri="{9D8B030D-6E8A-4147-A177-3AD203B41FA5}">
                      <a16:colId xmlns:a16="http://schemas.microsoft.com/office/drawing/2014/main" val="20003"/>
                    </a:ext>
                  </a:extLst>
                </a:gridCol>
                <a:gridCol w="1855165">
                  <a:extLst>
                    <a:ext uri="{9D8B030D-6E8A-4147-A177-3AD203B41FA5}">
                      <a16:colId xmlns:a16="http://schemas.microsoft.com/office/drawing/2014/main" val="20004"/>
                    </a:ext>
                  </a:extLst>
                </a:gridCol>
                <a:gridCol w="1072714">
                  <a:extLst>
                    <a:ext uri="{9D8B030D-6E8A-4147-A177-3AD203B41FA5}">
                      <a16:colId xmlns:a16="http://schemas.microsoft.com/office/drawing/2014/main" val="20005"/>
                    </a:ext>
                  </a:extLst>
                </a:gridCol>
                <a:gridCol w="2735605">
                  <a:extLst>
                    <a:ext uri="{9D8B030D-6E8A-4147-A177-3AD203B41FA5}">
                      <a16:colId xmlns:a16="http://schemas.microsoft.com/office/drawing/2014/main" val="20006"/>
                    </a:ext>
                  </a:extLst>
                </a:gridCol>
                <a:gridCol w="1131361">
                  <a:extLst>
                    <a:ext uri="{9D8B030D-6E8A-4147-A177-3AD203B41FA5}">
                      <a16:colId xmlns:a16="http://schemas.microsoft.com/office/drawing/2014/main" val="20007"/>
                    </a:ext>
                  </a:extLst>
                </a:gridCol>
              </a:tblGrid>
              <a:tr h="1639734">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15</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BRLR-AO</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29-12-2022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BIRAME SIDY KANE</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2 482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SESSION BUDGÉTAIRE DE LA COMMISSION DES FINANCES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11.7 (LIGNE NON UTILISÉE EN RAISON D’UNE RÉUNION VIRTUELLE]</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0"/>
                  </a:ext>
                </a:extLst>
              </a:tr>
              <a:tr h="1071870">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16</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017/REVUE/OMD-AOC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30-12-2022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3 062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SESSION BUDGÉTAIRE DE LA COMMISSION DES FINANCES EN GUINÉE CONAKRY DU 14 AU 16 DÉCEMBRE 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11.4</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1"/>
                  </a:ext>
                </a:extLst>
              </a:tr>
              <a:tr h="1639734">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17</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BRLR-AC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30-12-2022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M. NJOYA NJIMOLUH IBRAHIM</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3 142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SESSION BUDGÉTAIRE DE LA COMMISSION DES FINANCES EN GUINÉE CONAKRY DU 14 AU 16 DÉCEMBRE 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11.7(LIGNE NON UTILISÉE EN RAISON D’UNE RÉUNION VIRTUELLE]</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1576" marR="61576"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a:xfrm>
            <a:off x="8565995" y="6133550"/>
            <a:ext cx="2743200" cy="365125"/>
          </a:xfrm>
        </p:spPr>
        <p:txBody>
          <a:bodyPr/>
          <a:lstStyle/>
          <a:p>
            <a:fld id="{5FB43D2A-2E2E-4134-902D-520A86A4CDEE}" type="slidenum">
              <a:rPr lang="en-US" smtClean="0"/>
              <a:t>13</a:t>
            </a:fld>
            <a:endParaRPr lang="en-US"/>
          </a:p>
        </p:txBody>
      </p:sp>
    </p:spTree>
    <p:extLst>
      <p:ext uri="{BB962C8B-B14F-4D97-AF65-F5344CB8AC3E}">
        <p14:creationId xmlns:p14="http://schemas.microsoft.com/office/powerpoint/2010/main" val="245492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52923524"/>
              </p:ext>
            </p:extLst>
          </p:nvPr>
        </p:nvGraphicFramePr>
        <p:xfrm>
          <a:off x="554182" y="346364"/>
          <a:ext cx="11069781" cy="6365824"/>
        </p:xfrm>
        <a:graphic>
          <a:graphicData uri="http://schemas.openxmlformats.org/drawingml/2006/table">
            <a:tbl>
              <a:tblPr firstRow="1" firstCol="1" bandRow="1">
                <a:tableStyleId>{5C22544A-7EE6-4342-B048-85BDC9FD1C3A}</a:tableStyleId>
              </a:tblPr>
              <a:tblGrid>
                <a:gridCol w="471732">
                  <a:extLst>
                    <a:ext uri="{9D8B030D-6E8A-4147-A177-3AD203B41FA5}">
                      <a16:colId xmlns:a16="http://schemas.microsoft.com/office/drawing/2014/main" val="20000"/>
                    </a:ext>
                  </a:extLst>
                </a:gridCol>
                <a:gridCol w="1908672">
                  <a:extLst>
                    <a:ext uri="{9D8B030D-6E8A-4147-A177-3AD203B41FA5}">
                      <a16:colId xmlns:a16="http://schemas.microsoft.com/office/drawing/2014/main" val="20001"/>
                    </a:ext>
                  </a:extLst>
                </a:gridCol>
                <a:gridCol w="1173503">
                  <a:extLst>
                    <a:ext uri="{9D8B030D-6E8A-4147-A177-3AD203B41FA5}">
                      <a16:colId xmlns:a16="http://schemas.microsoft.com/office/drawing/2014/main" val="20002"/>
                    </a:ext>
                  </a:extLst>
                </a:gridCol>
                <a:gridCol w="893541">
                  <a:extLst>
                    <a:ext uri="{9D8B030D-6E8A-4147-A177-3AD203B41FA5}">
                      <a16:colId xmlns:a16="http://schemas.microsoft.com/office/drawing/2014/main" val="20003"/>
                    </a:ext>
                  </a:extLst>
                </a:gridCol>
                <a:gridCol w="1808064">
                  <a:extLst>
                    <a:ext uri="{9D8B030D-6E8A-4147-A177-3AD203B41FA5}">
                      <a16:colId xmlns:a16="http://schemas.microsoft.com/office/drawing/2014/main" val="20004"/>
                    </a:ext>
                  </a:extLst>
                </a:gridCol>
                <a:gridCol w="1045479">
                  <a:extLst>
                    <a:ext uri="{9D8B030D-6E8A-4147-A177-3AD203B41FA5}">
                      <a16:colId xmlns:a16="http://schemas.microsoft.com/office/drawing/2014/main" val="20005"/>
                    </a:ext>
                  </a:extLst>
                </a:gridCol>
                <a:gridCol w="2666153">
                  <a:extLst>
                    <a:ext uri="{9D8B030D-6E8A-4147-A177-3AD203B41FA5}">
                      <a16:colId xmlns:a16="http://schemas.microsoft.com/office/drawing/2014/main" val="20006"/>
                    </a:ext>
                  </a:extLst>
                </a:gridCol>
                <a:gridCol w="1102637">
                  <a:extLst>
                    <a:ext uri="{9D8B030D-6E8A-4147-A177-3AD203B41FA5}">
                      <a16:colId xmlns:a16="http://schemas.microsoft.com/office/drawing/2014/main" val="20007"/>
                    </a:ext>
                  </a:extLst>
                </a:gridCol>
              </a:tblGrid>
              <a:tr h="1659009">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ea typeface="+mn-ea"/>
                          <a:cs typeface="+mn-cs"/>
                        </a:rPr>
                        <a:t>18</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BRRC-AOC</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 008/OMD-AOC</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01-12-2022</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GNANAGO KOKORA ABY HARDING</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3000 EUROS</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POUR LES MISSIONS D’ASSISTANCE TECHNIQUE DES MEMBRES DU 19 AU 21 DÉCEMBRE 2022</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9.1</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659009">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19</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BRRC-AOC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007/OMD-AOC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01-12-2022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SANGHO ABDEL KADER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POUR LA MISSION D’ASSISTANCE TECHNIQUE AUX DOUANES DU CONGO DU 19 AU 21 DÉCEMBRE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9.1</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659009">
                <a:tc>
                  <a:txBody>
                    <a:bodyPr/>
                    <a:lstStyle/>
                    <a:p>
                      <a:pPr marL="0" marR="0">
                        <a:lnSpc>
                          <a:spcPct val="107000"/>
                        </a:lnSpc>
                        <a:spcBef>
                          <a:spcPts val="0"/>
                        </a:spcBef>
                        <a:spcAft>
                          <a:spcPts val="0"/>
                        </a:spcAft>
                      </a:pPr>
                      <a:r>
                        <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20</a:t>
                      </a: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CRF-OUAGADOUGOU</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/OMD-AOC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05-12-2022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SAWADOGO CASIMIR</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2 630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POUR LA SESSION BUDGÉTAIRE DE LA COMMISSION DES FINANCES EN GUINÉE CONAKRY DU 14 AU 16 DÉCEMBRE 2022</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7.5 ET 12.1</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229809">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21</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BRLR-AC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04-01-2023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M. ESAMBA BOKEL POKA JEAN PAUL </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4 000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POUR LA RÉUNION DU GROUPE DE GESTION DU CENMAT</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11.5</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14</a:t>
            </a:fld>
            <a:endParaRPr lang="en-US"/>
          </a:p>
        </p:txBody>
      </p:sp>
    </p:spTree>
    <p:extLst>
      <p:ext uri="{BB962C8B-B14F-4D97-AF65-F5344CB8AC3E}">
        <p14:creationId xmlns:p14="http://schemas.microsoft.com/office/powerpoint/2010/main" val="188486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05287784"/>
              </p:ext>
            </p:extLst>
          </p:nvPr>
        </p:nvGraphicFramePr>
        <p:xfrm>
          <a:off x="675393" y="591283"/>
          <a:ext cx="10841214" cy="5226336"/>
        </p:xfrm>
        <a:graphic>
          <a:graphicData uri="http://schemas.openxmlformats.org/drawingml/2006/table">
            <a:tbl>
              <a:tblPr firstRow="1" firstCol="1" bandRow="1">
                <a:tableStyleId>{5C22544A-7EE6-4342-B048-85BDC9FD1C3A}</a:tableStyleId>
              </a:tblPr>
              <a:tblGrid>
                <a:gridCol w="467061">
                  <a:extLst>
                    <a:ext uri="{9D8B030D-6E8A-4147-A177-3AD203B41FA5}">
                      <a16:colId xmlns:a16="http://schemas.microsoft.com/office/drawing/2014/main" val="20000"/>
                    </a:ext>
                  </a:extLst>
                </a:gridCol>
                <a:gridCol w="1967023">
                  <a:extLst>
                    <a:ext uri="{9D8B030D-6E8A-4147-A177-3AD203B41FA5}">
                      <a16:colId xmlns:a16="http://schemas.microsoft.com/office/drawing/2014/main" val="20001"/>
                    </a:ext>
                  </a:extLst>
                </a:gridCol>
                <a:gridCol w="1046443">
                  <a:extLst>
                    <a:ext uri="{9D8B030D-6E8A-4147-A177-3AD203B41FA5}">
                      <a16:colId xmlns:a16="http://schemas.microsoft.com/office/drawing/2014/main" val="20002"/>
                    </a:ext>
                  </a:extLst>
                </a:gridCol>
                <a:gridCol w="875091">
                  <a:extLst>
                    <a:ext uri="{9D8B030D-6E8A-4147-A177-3AD203B41FA5}">
                      <a16:colId xmlns:a16="http://schemas.microsoft.com/office/drawing/2014/main" val="20003"/>
                    </a:ext>
                  </a:extLst>
                </a:gridCol>
                <a:gridCol w="1770732">
                  <a:extLst>
                    <a:ext uri="{9D8B030D-6E8A-4147-A177-3AD203B41FA5}">
                      <a16:colId xmlns:a16="http://schemas.microsoft.com/office/drawing/2014/main" val="20004"/>
                    </a:ext>
                  </a:extLst>
                </a:gridCol>
                <a:gridCol w="1023892">
                  <a:extLst>
                    <a:ext uri="{9D8B030D-6E8A-4147-A177-3AD203B41FA5}">
                      <a16:colId xmlns:a16="http://schemas.microsoft.com/office/drawing/2014/main" val="20005"/>
                    </a:ext>
                  </a:extLst>
                </a:gridCol>
                <a:gridCol w="2611102">
                  <a:extLst>
                    <a:ext uri="{9D8B030D-6E8A-4147-A177-3AD203B41FA5}">
                      <a16:colId xmlns:a16="http://schemas.microsoft.com/office/drawing/2014/main" val="20006"/>
                    </a:ext>
                  </a:extLst>
                </a:gridCol>
                <a:gridCol w="1079870">
                  <a:extLst>
                    <a:ext uri="{9D8B030D-6E8A-4147-A177-3AD203B41FA5}">
                      <a16:colId xmlns:a16="http://schemas.microsoft.com/office/drawing/2014/main" val="20007"/>
                    </a:ext>
                  </a:extLst>
                </a:gridCol>
              </a:tblGrid>
              <a:tr h="1331003">
                <a:tc>
                  <a:txBody>
                    <a:bodyPr/>
                    <a:lstStyle/>
                    <a:p>
                      <a:pPr marL="0" marR="0">
                        <a:lnSpc>
                          <a:spcPct val="107000"/>
                        </a:lnSpc>
                        <a:spcBef>
                          <a:spcPts val="0"/>
                        </a:spcBef>
                        <a:spcAft>
                          <a:spcPts val="0"/>
                        </a:spcAft>
                      </a:pPr>
                      <a:r>
                        <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22</a:t>
                      </a: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BRLR-AC</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     /OMD-AOC</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04-01-2023</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M. NJOYA NJIMOLUH IBRAHIM</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4 000 EUROS</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a:solidFill>
                            <a:srgbClr val="FFC000"/>
                          </a:solidFill>
                          <a:effectLst/>
                          <a:latin typeface="Berlin Sans FB" panose="020E0602020502020306" pitchFamily="34" charset="0"/>
                        </a:rPr>
                        <a:t>POUR LA RÉUNION DU GROUPE DE GESTION DU CENMAT</a:t>
                      </a:r>
                      <a:endParaRPr lang="en-US" sz="18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11.6</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331003">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23</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b="0" dirty="0">
                          <a:solidFill>
                            <a:srgbClr val="FFC000"/>
                          </a:solidFill>
                          <a:effectLst/>
                          <a:latin typeface="Berlin Sans FB" panose="020E0602020502020306" pitchFamily="34" charset="0"/>
                        </a:rPr>
                        <a:t>BRLR-AO</a:t>
                      </a:r>
                      <a:endParaRPr lang="en-US" sz="18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/OMD-AOC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04-01-2023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BIRAME SIDY KANE</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4 000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RÉUNION ANNUELLE DE L’ÉQUIPE DE GESTION DES IRALO/CEN (CENMAT)</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11.5 ET 11.6</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233327">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24</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BRLR-AC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   /OMD-AOC</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09-01-2023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M. NJOYA NJIMOLUH IBRAHIM</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35 000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POUR ALAMBA 3-ALAFI</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10.17</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331003">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ea typeface="+mn-ea"/>
                          <a:cs typeface="+mn-cs"/>
                        </a:rPr>
                        <a:t>25</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CFR/BRAZZAVILLE</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 010/OMD-AOC</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13-01-2023</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TSEKET GOMEZ</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4 500 EUROS</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a:solidFill>
                            <a:srgbClr val="FFC000"/>
                          </a:solidFill>
                          <a:effectLst/>
                          <a:latin typeface="Berlin Sans FB" panose="020E0602020502020306" pitchFamily="34" charset="0"/>
                        </a:rPr>
                        <a:t>POUR LA RÉUNION DU COMITÉ DES FINANCES ET DE L’AUDIT EN GUINÉE CONAKRY</a:t>
                      </a:r>
                      <a:endParaRPr lang="en-US" sz="18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800" dirty="0">
                          <a:solidFill>
                            <a:srgbClr val="FFC000"/>
                          </a:solidFill>
                          <a:effectLst/>
                          <a:latin typeface="Berlin Sans FB" panose="020E0602020502020306" pitchFamily="34" charset="0"/>
                        </a:rPr>
                        <a:t>7.5 ET 12.1</a:t>
                      </a:r>
                      <a:endParaRPr lang="en-US" sz="18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15</a:t>
            </a:fld>
            <a:endParaRPr lang="en-US"/>
          </a:p>
        </p:txBody>
      </p:sp>
    </p:spTree>
    <p:extLst>
      <p:ext uri="{BB962C8B-B14F-4D97-AF65-F5344CB8AC3E}">
        <p14:creationId xmlns:p14="http://schemas.microsoft.com/office/powerpoint/2010/main" val="1241900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20284951"/>
              </p:ext>
            </p:extLst>
          </p:nvPr>
        </p:nvGraphicFramePr>
        <p:xfrm>
          <a:off x="503590" y="481733"/>
          <a:ext cx="10718592" cy="6202109"/>
        </p:xfrm>
        <a:graphic>
          <a:graphicData uri="http://schemas.openxmlformats.org/drawingml/2006/table">
            <a:tbl>
              <a:tblPr firstRow="1" firstCol="1" bandRow="1">
                <a:tableStyleId>{5C22544A-7EE6-4342-B048-85BDC9FD1C3A}</a:tableStyleId>
              </a:tblPr>
              <a:tblGrid>
                <a:gridCol w="456766">
                  <a:extLst>
                    <a:ext uri="{9D8B030D-6E8A-4147-A177-3AD203B41FA5}">
                      <a16:colId xmlns:a16="http://schemas.microsoft.com/office/drawing/2014/main" val="20000"/>
                    </a:ext>
                  </a:extLst>
                </a:gridCol>
                <a:gridCol w="1710071">
                  <a:extLst>
                    <a:ext uri="{9D8B030D-6E8A-4147-A177-3AD203B41FA5}">
                      <a16:colId xmlns:a16="http://schemas.microsoft.com/office/drawing/2014/main" val="20001"/>
                    </a:ext>
                  </a:extLst>
                </a:gridCol>
                <a:gridCol w="1274322">
                  <a:extLst>
                    <a:ext uri="{9D8B030D-6E8A-4147-A177-3AD203B41FA5}">
                      <a16:colId xmlns:a16="http://schemas.microsoft.com/office/drawing/2014/main" val="20002"/>
                    </a:ext>
                  </a:extLst>
                </a:gridCol>
                <a:gridCol w="865193">
                  <a:extLst>
                    <a:ext uri="{9D8B030D-6E8A-4147-A177-3AD203B41FA5}">
                      <a16:colId xmlns:a16="http://schemas.microsoft.com/office/drawing/2014/main" val="20003"/>
                    </a:ext>
                  </a:extLst>
                </a:gridCol>
                <a:gridCol w="1750704">
                  <a:extLst>
                    <a:ext uri="{9D8B030D-6E8A-4147-A177-3AD203B41FA5}">
                      <a16:colId xmlns:a16="http://schemas.microsoft.com/office/drawing/2014/main" val="20004"/>
                    </a:ext>
                  </a:extLst>
                </a:gridCol>
                <a:gridCol w="1031001">
                  <a:extLst>
                    <a:ext uri="{9D8B030D-6E8A-4147-A177-3AD203B41FA5}">
                      <a16:colId xmlns:a16="http://schemas.microsoft.com/office/drawing/2014/main" val="20005"/>
                    </a:ext>
                  </a:extLst>
                </a:gridCol>
                <a:gridCol w="2562880">
                  <a:extLst>
                    <a:ext uri="{9D8B030D-6E8A-4147-A177-3AD203B41FA5}">
                      <a16:colId xmlns:a16="http://schemas.microsoft.com/office/drawing/2014/main" val="20006"/>
                    </a:ext>
                  </a:extLst>
                </a:gridCol>
                <a:gridCol w="1067655">
                  <a:extLst>
                    <a:ext uri="{9D8B030D-6E8A-4147-A177-3AD203B41FA5}">
                      <a16:colId xmlns:a16="http://schemas.microsoft.com/office/drawing/2014/main" val="20007"/>
                    </a:ext>
                  </a:extLst>
                </a:gridCol>
              </a:tblGrid>
              <a:tr h="2817842">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2</a:t>
                      </a:r>
                      <a:r>
                        <a:rPr lang="en-US" sz="1600" b="0" dirty="0">
                          <a:solidFill>
                            <a:srgbClr val="FFC000"/>
                          </a:solidFill>
                          <a:effectLst/>
                          <a:latin typeface="Berlin Sans FB" panose="020E0602020502020306" pitchFamily="34" charset="0"/>
                          <a:ea typeface="+mn-ea"/>
                          <a:cs typeface="Times New Roman" panose="02020603050405020304" pitchFamily="18" charset="0"/>
                        </a:rPr>
                        <a:t>6</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CFR/BRAZZAVILLE</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011/OMD-AOC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20-01-2023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TSEKET GOMEZ</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3 870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POUR LA 18e RÉUNION MONDIALE DES DIRECTEURS DES BUREAUX RÉGIONAUX DE RENFORCEMENT DES CAPACITÉS (BCR), DES CENTRES RÉGIONAUX DE FORMATION (CRT) ET DES BUREAUX DES VICE-PRÉSIDENTS ET 14E </a:t>
                      </a:r>
                      <a:r>
                        <a:rPr lang="en-GB" sz="1600" b="0" kern="1200" dirty="0">
                          <a:solidFill>
                            <a:srgbClr val="FFC000"/>
                          </a:solidFill>
                          <a:effectLst/>
                          <a:latin typeface="Berlin Sans FB" panose="020E0602020502020306" pitchFamily="34" charset="0"/>
                          <a:ea typeface="+mn-ea"/>
                          <a:cs typeface="+mn-cs"/>
                        </a:rPr>
                        <a:t>SESSION DU COMITÉ DE RENFORCEMENT DES CAPACITÉS </a:t>
                      </a:r>
                      <a:endParaRPr lang="en-US" sz="1600" b="0" kern="1200" dirty="0">
                        <a:solidFill>
                          <a:srgbClr val="FFC000"/>
                        </a:solidFill>
                        <a:effectLst/>
                        <a:latin typeface="Berlin Sans FB" panose="020E0602020502020306" pitchFamily="34" charset="0"/>
                        <a:ea typeface="+mn-ea"/>
                        <a:cs typeface="+mn-cs"/>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0"/>
                  </a:ext>
                </a:extLst>
              </a:tr>
              <a:tr h="1263562">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27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001-23/OMD-AOC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3 492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b="0" kern="1200" dirty="0">
                          <a:solidFill>
                            <a:srgbClr val="FFC000"/>
                          </a:solidFill>
                          <a:effectLst/>
                          <a:latin typeface="Berlin Sans FB" panose="020E0602020502020306" pitchFamily="34" charset="0"/>
                          <a:ea typeface="+mn-ea"/>
                          <a:cs typeface="+mn-cs"/>
                        </a:rPr>
                        <a:t>POUR LA 14E SESSION DU RENFORCEMENT DES CAPACITÉS DU 22 AU 24 FÉVRIER 2023 </a:t>
                      </a:r>
                      <a:r>
                        <a:rPr lang="en-GB" sz="1600" b="0" kern="1200" dirty="0" err="1">
                          <a:solidFill>
                            <a:srgbClr val="FFC000"/>
                          </a:solidFill>
                          <a:effectLst/>
                          <a:latin typeface="Berlin Sans FB" panose="020E0602020502020306" pitchFamily="34" charset="0"/>
                          <a:ea typeface="+mn-ea"/>
                          <a:cs typeface="+mn-cs"/>
                        </a:rPr>
                        <a:t>À</a:t>
                      </a:r>
                      <a:r>
                        <a:rPr lang="en-GB" sz="1600" b="0" kern="1200" dirty="0">
                          <a:solidFill>
                            <a:srgbClr val="FFC000"/>
                          </a:solidFill>
                          <a:effectLst/>
                          <a:latin typeface="Berlin Sans FB" panose="020E0602020502020306" pitchFamily="34" charset="0"/>
                          <a:ea typeface="+mn-ea"/>
                          <a:cs typeface="+mn-cs"/>
                        </a:rPr>
                        <a:t> BRUXELLES</a:t>
                      </a:r>
                      <a:endParaRPr lang="en-US" sz="1600" b="0" kern="1200" dirty="0">
                        <a:solidFill>
                          <a:srgbClr val="FFC000"/>
                        </a:solidFill>
                        <a:effectLst/>
                        <a:latin typeface="Berlin Sans FB" panose="020E0602020502020306" pitchFamily="34" charset="0"/>
                        <a:ea typeface="+mn-ea"/>
                        <a:cs typeface="+mn-cs"/>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1"/>
                  </a:ext>
                </a:extLst>
              </a:tr>
              <a:tr h="144973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28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002-23/OMD-AOC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GNANAGO KOKORA ABY HARDING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3 228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tc>
                  <a:txBody>
                    <a:bodyPr/>
                    <a:lstStyle/>
                    <a:p>
                      <a:pPr marL="0" marR="0" algn="l" defTabSz="914400" rtl="0" eaLnBrk="1" latinLnBrk="0" hangingPunct="1">
                        <a:lnSpc>
                          <a:spcPct val="107000"/>
                        </a:lnSpc>
                        <a:spcBef>
                          <a:spcPts val="0"/>
                        </a:spcBef>
                        <a:spcAft>
                          <a:spcPts val="0"/>
                        </a:spcAft>
                      </a:pPr>
                      <a:r>
                        <a:rPr lang="en-GB" sz="1600" b="0" kern="1200" dirty="0">
                          <a:solidFill>
                            <a:srgbClr val="FFC000"/>
                          </a:solidFill>
                          <a:effectLst/>
                          <a:latin typeface="Berlin Sans FB" panose="020E0602020502020306" pitchFamily="34" charset="0"/>
                          <a:ea typeface="+mn-ea"/>
                          <a:cs typeface="+mn-cs"/>
                        </a:rPr>
                        <a:t>POUR LA 18E RÉUNION MONDIALE DES STRUCTURES RÉGIONALES DU LUNDI 22 AU 24 FÉVRIER 2023 </a:t>
                      </a:r>
                      <a:r>
                        <a:rPr lang="en-GB" sz="1600" b="0" kern="1200" dirty="0" err="1">
                          <a:solidFill>
                            <a:srgbClr val="FFC000"/>
                          </a:solidFill>
                          <a:effectLst/>
                          <a:latin typeface="Berlin Sans FB" panose="020E0602020502020306" pitchFamily="34" charset="0"/>
                          <a:ea typeface="+mn-ea"/>
                          <a:cs typeface="+mn-cs"/>
                        </a:rPr>
                        <a:t>À</a:t>
                      </a:r>
                      <a:r>
                        <a:rPr lang="en-GB" sz="1600" b="0" kern="1200" dirty="0">
                          <a:solidFill>
                            <a:srgbClr val="FFC000"/>
                          </a:solidFill>
                          <a:effectLst/>
                          <a:latin typeface="Berlin Sans FB" panose="020E0602020502020306" pitchFamily="34" charset="0"/>
                          <a:ea typeface="+mn-ea"/>
                          <a:cs typeface="+mn-cs"/>
                        </a:rPr>
                        <a:t> BRUXELLES</a:t>
                      </a:r>
                      <a:endParaRPr lang="en-US" sz="1600" b="0" kern="1200" dirty="0">
                        <a:solidFill>
                          <a:srgbClr val="FFC000"/>
                        </a:solidFill>
                        <a:effectLst/>
                        <a:latin typeface="Berlin Sans FB" panose="020E0602020502020306" pitchFamily="34" charset="0"/>
                        <a:ea typeface="+mn-ea"/>
                        <a:cs typeface="+mn-cs"/>
                      </a:endParaRPr>
                    </a:p>
                  </a:txBody>
                  <a:tcPr marL="58806" marR="5880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11.11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806" marR="58806"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16</a:t>
            </a:fld>
            <a:endParaRPr lang="en-US"/>
          </a:p>
        </p:txBody>
      </p:sp>
    </p:spTree>
    <p:extLst>
      <p:ext uri="{BB962C8B-B14F-4D97-AF65-F5344CB8AC3E}">
        <p14:creationId xmlns:p14="http://schemas.microsoft.com/office/powerpoint/2010/main" val="3296747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41953688"/>
              </p:ext>
            </p:extLst>
          </p:nvPr>
        </p:nvGraphicFramePr>
        <p:xfrm>
          <a:off x="463022" y="386842"/>
          <a:ext cx="10925413" cy="4649153"/>
        </p:xfrm>
        <a:graphic>
          <a:graphicData uri="http://schemas.openxmlformats.org/drawingml/2006/table">
            <a:tbl>
              <a:tblPr firstRow="1" firstCol="1" bandRow="1">
                <a:tableStyleId>{5C22544A-7EE6-4342-B048-85BDC9FD1C3A}</a:tableStyleId>
              </a:tblPr>
              <a:tblGrid>
                <a:gridCol w="465580">
                  <a:extLst>
                    <a:ext uri="{9D8B030D-6E8A-4147-A177-3AD203B41FA5}">
                      <a16:colId xmlns:a16="http://schemas.microsoft.com/office/drawing/2014/main" val="20000"/>
                    </a:ext>
                  </a:extLst>
                </a:gridCol>
                <a:gridCol w="1743067">
                  <a:extLst>
                    <a:ext uri="{9D8B030D-6E8A-4147-A177-3AD203B41FA5}">
                      <a16:colId xmlns:a16="http://schemas.microsoft.com/office/drawing/2014/main" val="20001"/>
                    </a:ext>
                  </a:extLst>
                </a:gridCol>
                <a:gridCol w="1298910">
                  <a:extLst>
                    <a:ext uri="{9D8B030D-6E8A-4147-A177-3AD203B41FA5}">
                      <a16:colId xmlns:a16="http://schemas.microsoft.com/office/drawing/2014/main" val="20002"/>
                    </a:ext>
                  </a:extLst>
                </a:gridCol>
                <a:gridCol w="881887">
                  <a:extLst>
                    <a:ext uri="{9D8B030D-6E8A-4147-A177-3AD203B41FA5}">
                      <a16:colId xmlns:a16="http://schemas.microsoft.com/office/drawing/2014/main" val="20003"/>
                    </a:ext>
                  </a:extLst>
                </a:gridCol>
                <a:gridCol w="1784484">
                  <a:extLst>
                    <a:ext uri="{9D8B030D-6E8A-4147-A177-3AD203B41FA5}">
                      <a16:colId xmlns:a16="http://schemas.microsoft.com/office/drawing/2014/main" val="20004"/>
                    </a:ext>
                  </a:extLst>
                </a:gridCol>
                <a:gridCol w="1031844">
                  <a:extLst>
                    <a:ext uri="{9D8B030D-6E8A-4147-A177-3AD203B41FA5}">
                      <a16:colId xmlns:a16="http://schemas.microsoft.com/office/drawing/2014/main" val="20005"/>
                    </a:ext>
                  </a:extLst>
                </a:gridCol>
                <a:gridCol w="2631383">
                  <a:extLst>
                    <a:ext uri="{9D8B030D-6E8A-4147-A177-3AD203B41FA5}">
                      <a16:colId xmlns:a16="http://schemas.microsoft.com/office/drawing/2014/main" val="20006"/>
                    </a:ext>
                  </a:extLst>
                </a:gridCol>
                <a:gridCol w="1088258">
                  <a:extLst>
                    <a:ext uri="{9D8B030D-6E8A-4147-A177-3AD203B41FA5}">
                      <a16:colId xmlns:a16="http://schemas.microsoft.com/office/drawing/2014/main" val="20007"/>
                    </a:ext>
                  </a:extLst>
                </a:gridCol>
              </a:tblGrid>
              <a:tr h="1756261">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29</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CFR-OUAGADOUGOU</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23-01-2023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SAWADOGO CASIMIR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3 785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gn="l" defTabSz="914400" rtl="0" eaLnBrk="1" latinLnBrk="0" hangingPunct="1">
                        <a:lnSpc>
                          <a:spcPct val="107000"/>
                        </a:lnSpc>
                        <a:spcBef>
                          <a:spcPts val="0"/>
                        </a:spcBef>
                        <a:spcAft>
                          <a:spcPts val="0"/>
                        </a:spcAft>
                      </a:pPr>
                      <a:r>
                        <a:rPr lang="en-GB" sz="1600" b="0" kern="1200" dirty="0">
                          <a:solidFill>
                            <a:srgbClr val="FFC000"/>
                          </a:solidFill>
                          <a:effectLst/>
                          <a:latin typeface="Berlin Sans FB" panose="020E0602020502020306" pitchFamily="34" charset="0"/>
                          <a:ea typeface="+mn-ea"/>
                          <a:cs typeface="+mn-cs"/>
                        </a:rPr>
                        <a:t>POUR LA 18E RÉUNION MONDIALE DES STRUCTURES RÉGIONALES DU LUNDI 22 AU 24 FÉVRIER 2023 </a:t>
                      </a:r>
                      <a:r>
                        <a:rPr lang="en-GB" sz="1600" b="0" kern="1200" dirty="0" err="1">
                          <a:solidFill>
                            <a:srgbClr val="FFC000"/>
                          </a:solidFill>
                          <a:effectLst/>
                          <a:latin typeface="Berlin Sans FB" panose="020E0602020502020306" pitchFamily="34" charset="0"/>
                          <a:ea typeface="+mn-ea"/>
                          <a:cs typeface="+mn-cs"/>
                        </a:rPr>
                        <a:t>À</a:t>
                      </a:r>
                      <a:r>
                        <a:rPr lang="en-GB" sz="1600" b="0" kern="1200" dirty="0">
                          <a:solidFill>
                            <a:srgbClr val="FFC000"/>
                          </a:solidFill>
                          <a:effectLst/>
                          <a:latin typeface="Berlin Sans FB" panose="020E0602020502020306" pitchFamily="34" charset="0"/>
                          <a:ea typeface="+mn-ea"/>
                          <a:cs typeface="+mn-cs"/>
                        </a:rPr>
                        <a:t> BRUXELLES</a:t>
                      </a:r>
                      <a:endParaRPr lang="en-US" sz="1600" b="0" kern="1200" dirty="0">
                        <a:solidFill>
                          <a:srgbClr val="FFC000"/>
                        </a:solidFill>
                        <a:effectLst/>
                        <a:latin typeface="Berlin Sans FB" panose="020E0602020502020306" pitchFamily="34" charset="0"/>
                        <a:ea typeface="+mn-ea"/>
                        <a:cs typeface="+mn-cs"/>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0"/>
                  </a:ext>
                </a:extLst>
              </a:tr>
              <a:tr h="1756261">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30</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BRRC AO</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24-01-2023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gn="l" defTabSz="914400" rtl="0" eaLnBrk="1" latinLnBrk="0" hangingPunct="1">
                        <a:lnSpc>
                          <a:spcPct val="107000"/>
                        </a:lnSpc>
                        <a:spcBef>
                          <a:spcPts val="0"/>
                        </a:spcBef>
                        <a:spcAft>
                          <a:spcPts val="0"/>
                        </a:spcAft>
                      </a:pPr>
                      <a:r>
                        <a:rPr lang="en-GB" sz="1600" kern="1200" dirty="0">
                          <a:solidFill>
                            <a:srgbClr val="FFC000"/>
                          </a:solidFill>
                          <a:effectLst/>
                          <a:latin typeface="Berlin Sans FB" panose="020E0602020502020306" pitchFamily="34" charset="0"/>
                          <a:ea typeface="+mn-ea"/>
                          <a:cs typeface="+mn-cs"/>
                        </a:rPr>
                        <a:t>3 700 EUROS</a:t>
                      </a:r>
                      <a:endParaRPr lang="en-US" sz="1600" kern="1200" dirty="0">
                        <a:solidFill>
                          <a:srgbClr val="FFC000"/>
                        </a:solidFill>
                        <a:effectLst/>
                        <a:latin typeface="Berlin Sans FB" panose="020E0602020502020306" pitchFamily="34" charset="0"/>
                        <a:ea typeface="+mn-ea"/>
                        <a:cs typeface="+mn-cs"/>
                      </a:endParaRPr>
                    </a:p>
                  </a:txBody>
                  <a:tcPr marL="58205" marR="58205" marT="0" marB="0">
                    <a:solidFill>
                      <a:srgbClr val="002060"/>
                    </a:solidFill>
                  </a:tcPr>
                </a:tc>
                <a:tc>
                  <a:txBody>
                    <a:bodyPr/>
                    <a:lstStyle/>
                    <a:p>
                      <a:pPr marL="0" marR="0" algn="l" defTabSz="914400" rtl="0" eaLnBrk="1" latinLnBrk="0" hangingPunct="1">
                        <a:lnSpc>
                          <a:spcPct val="107000"/>
                        </a:lnSpc>
                        <a:spcBef>
                          <a:spcPts val="0"/>
                        </a:spcBef>
                        <a:spcAft>
                          <a:spcPts val="0"/>
                        </a:spcAft>
                      </a:pPr>
                      <a:r>
                        <a:rPr lang="en-GB" sz="1600" kern="1200" dirty="0">
                          <a:solidFill>
                            <a:srgbClr val="FFC000"/>
                          </a:solidFill>
                          <a:effectLst/>
                          <a:latin typeface="Berlin Sans FB" panose="020E0602020502020306" pitchFamily="34" charset="0"/>
                          <a:ea typeface="+mn-ea"/>
                          <a:cs typeface="+mn-cs"/>
                        </a:rPr>
                        <a:t>POUR LA 18E RÉUNION MONDIALE DES STRUCTURES RÉGIONALES DU LUNDI 22 AU 24 FÉVRIER 2023 </a:t>
                      </a:r>
                      <a:r>
                        <a:rPr lang="en-GB" sz="1600" kern="1200" dirty="0" err="1">
                          <a:solidFill>
                            <a:srgbClr val="FFC000"/>
                          </a:solidFill>
                          <a:effectLst/>
                          <a:latin typeface="Berlin Sans FB" panose="020E0602020502020306" pitchFamily="34" charset="0"/>
                          <a:ea typeface="+mn-ea"/>
                          <a:cs typeface="+mn-cs"/>
                        </a:rPr>
                        <a:t>À</a:t>
                      </a:r>
                      <a:r>
                        <a:rPr lang="en-GB" sz="1600" kern="1200" dirty="0">
                          <a:solidFill>
                            <a:srgbClr val="FFC000"/>
                          </a:solidFill>
                          <a:effectLst/>
                          <a:latin typeface="Berlin Sans FB" panose="020E0602020502020306" pitchFamily="34" charset="0"/>
                          <a:ea typeface="+mn-ea"/>
                          <a:cs typeface="+mn-cs"/>
                        </a:rPr>
                        <a:t> BRUXELLES</a:t>
                      </a:r>
                      <a:endParaRPr lang="en-US" sz="1600" kern="1200" dirty="0">
                        <a:solidFill>
                          <a:srgbClr val="FFC000"/>
                        </a:solidFill>
                        <a:effectLst/>
                        <a:latin typeface="Berlin Sans FB" panose="020E0602020502020306" pitchFamily="34" charset="0"/>
                        <a:ea typeface="+mn-ea"/>
                        <a:cs typeface="+mn-cs"/>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1"/>
                  </a:ext>
                </a:extLst>
              </a:tr>
              <a:tr h="1136631">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CFR ABUJA</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25-01-2023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KENNETH OMOROGBE OLOWO</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4 000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POUR LA CONFERENCE DU COMITE DE GESTION DU CFR</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8205" marR="58205" marT="0" marB="0">
                    <a:solidFill>
                      <a:srgbClr val="002060"/>
                    </a:solid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17</a:t>
            </a:fld>
            <a:endParaRPr lang="en-US"/>
          </a:p>
        </p:txBody>
      </p:sp>
    </p:spTree>
    <p:extLst>
      <p:ext uri="{BB962C8B-B14F-4D97-AF65-F5344CB8AC3E}">
        <p14:creationId xmlns:p14="http://schemas.microsoft.com/office/powerpoint/2010/main" val="171618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51942409"/>
              </p:ext>
            </p:extLst>
          </p:nvPr>
        </p:nvGraphicFramePr>
        <p:xfrm>
          <a:off x="463161" y="523431"/>
          <a:ext cx="10592767" cy="4616579"/>
        </p:xfrm>
        <a:graphic>
          <a:graphicData uri="http://schemas.openxmlformats.org/drawingml/2006/table">
            <a:tbl>
              <a:tblPr firstRow="1" firstCol="1" bandRow="1">
                <a:tableStyleId>{5C22544A-7EE6-4342-B048-85BDC9FD1C3A}</a:tableStyleId>
              </a:tblPr>
              <a:tblGrid>
                <a:gridCol w="451405">
                  <a:extLst>
                    <a:ext uri="{9D8B030D-6E8A-4147-A177-3AD203B41FA5}">
                      <a16:colId xmlns:a16="http://schemas.microsoft.com/office/drawing/2014/main" val="20000"/>
                    </a:ext>
                  </a:extLst>
                </a:gridCol>
                <a:gridCol w="1739424">
                  <a:extLst>
                    <a:ext uri="{9D8B030D-6E8A-4147-A177-3AD203B41FA5}">
                      <a16:colId xmlns:a16="http://schemas.microsoft.com/office/drawing/2014/main" val="20001"/>
                    </a:ext>
                  </a:extLst>
                </a:gridCol>
                <a:gridCol w="1209934">
                  <a:extLst>
                    <a:ext uri="{9D8B030D-6E8A-4147-A177-3AD203B41FA5}">
                      <a16:colId xmlns:a16="http://schemas.microsoft.com/office/drawing/2014/main" val="20002"/>
                    </a:ext>
                  </a:extLst>
                </a:gridCol>
                <a:gridCol w="855037">
                  <a:extLst>
                    <a:ext uri="{9D8B030D-6E8A-4147-A177-3AD203B41FA5}">
                      <a16:colId xmlns:a16="http://schemas.microsoft.com/office/drawing/2014/main" val="20003"/>
                    </a:ext>
                  </a:extLst>
                </a:gridCol>
                <a:gridCol w="1730152">
                  <a:extLst>
                    <a:ext uri="{9D8B030D-6E8A-4147-A177-3AD203B41FA5}">
                      <a16:colId xmlns:a16="http://schemas.microsoft.com/office/drawing/2014/main" val="20004"/>
                    </a:ext>
                  </a:extLst>
                </a:gridCol>
                <a:gridCol w="1000428">
                  <a:extLst>
                    <a:ext uri="{9D8B030D-6E8A-4147-A177-3AD203B41FA5}">
                      <a16:colId xmlns:a16="http://schemas.microsoft.com/office/drawing/2014/main" val="20005"/>
                    </a:ext>
                  </a:extLst>
                </a:gridCol>
                <a:gridCol w="2551264">
                  <a:extLst>
                    <a:ext uri="{9D8B030D-6E8A-4147-A177-3AD203B41FA5}">
                      <a16:colId xmlns:a16="http://schemas.microsoft.com/office/drawing/2014/main" val="20006"/>
                    </a:ext>
                  </a:extLst>
                </a:gridCol>
                <a:gridCol w="1055123">
                  <a:extLst>
                    <a:ext uri="{9D8B030D-6E8A-4147-A177-3AD203B41FA5}">
                      <a16:colId xmlns:a16="http://schemas.microsoft.com/office/drawing/2014/main" val="20007"/>
                    </a:ext>
                  </a:extLst>
                </a:gridCol>
              </a:tblGrid>
              <a:tr h="1002944">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3</a:t>
                      </a:r>
                      <a:r>
                        <a:rPr lang="en-US" sz="1600" b="0" dirty="0">
                          <a:solidFill>
                            <a:srgbClr val="FFC000"/>
                          </a:solidFill>
                          <a:effectLst/>
                          <a:latin typeface="Berlin Sans FB" panose="020E0602020502020306" pitchFamily="34" charset="0"/>
                          <a:ea typeface="+mn-ea"/>
                          <a:cs typeface="Times New Roman" panose="02020603050405020304" pitchFamily="18" charset="0"/>
                        </a:rPr>
                        <a:t>2</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COMITÉ DES FINANCES</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29-01-2023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ALHAJIE SAIHOU DENTON </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4 205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MISSION DE TRAVAIL DU COMITÉ DES FINANCES À ABUJA RE 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14.1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0"/>
                  </a:ext>
                </a:extLst>
              </a:tr>
              <a:tr h="1002944">
                <a:tc>
                  <a:txBody>
                    <a:bodyPr/>
                    <a:lstStyle/>
                    <a:p>
                      <a:pPr marL="0" marR="0">
                        <a:lnSpc>
                          <a:spcPct val="107000"/>
                        </a:lnSpc>
                        <a:spcBef>
                          <a:spcPts val="0"/>
                        </a:spcBef>
                        <a:spcAft>
                          <a:spcPts val="0"/>
                        </a:spcAft>
                      </a:pPr>
                      <a:r>
                        <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33</a:t>
                      </a: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COMITÉ D’AUDIT</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26-01-2023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EDWIN F.E CONTEH</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4 355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MISSION DE TRAVAIL DU COMITÉ DES FINANCES À ABUJA RE 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1"/>
                  </a:ext>
                </a:extLst>
              </a:tr>
              <a:tr h="1002944">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CFR/BRAZZAVILLE</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010/</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TSEKET GOMEZ</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RÉUNION DU COMITÉ DES FINANCES ET DU COMITÉ DE VÉRIFICATION</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7.5 ET 12.1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2"/>
                  </a:ext>
                </a:extLst>
              </a:tr>
              <a:tr h="134250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003-23/</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13-02-2023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GANIYOU LATIFOU</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3 380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PARTICIPATION AU COMITÉ DE GESTION DE LA CONVENTION RÉVISÉE DE KYOTO 31 DU 6 AU 10 MARS 2023 À BRUXELLES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57616" marR="57616"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18</a:t>
            </a:fld>
            <a:endParaRPr lang="en-US"/>
          </a:p>
        </p:txBody>
      </p:sp>
    </p:spTree>
    <p:extLst>
      <p:ext uri="{BB962C8B-B14F-4D97-AF65-F5344CB8AC3E}">
        <p14:creationId xmlns:p14="http://schemas.microsoft.com/office/powerpoint/2010/main" val="3949268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32067030"/>
              </p:ext>
            </p:extLst>
          </p:nvPr>
        </p:nvGraphicFramePr>
        <p:xfrm>
          <a:off x="581891" y="554182"/>
          <a:ext cx="11166764" cy="5819551"/>
        </p:xfrm>
        <a:graphic>
          <a:graphicData uri="http://schemas.openxmlformats.org/drawingml/2006/table">
            <a:tbl>
              <a:tblPr firstRow="1" firstCol="1" bandRow="1">
                <a:tableStyleId>{5C22544A-7EE6-4342-B048-85BDC9FD1C3A}</a:tableStyleId>
              </a:tblPr>
              <a:tblGrid>
                <a:gridCol w="475864">
                  <a:extLst>
                    <a:ext uri="{9D8B030D-6E8A-4147-A177-3AD203B41FA5}">
                      <a16:colId xmlns:a16="http://schemas.microsoft.com/office/drawing/2014/main" val="20000"/>
                    </a:ext>
                  </a:extLst>
                </a:gridCol>
                <a:gridCol w="1781573">
                  <a:extLst>
                    <a:ext uri="{9D8B030D-6E8A-4147-A177-3AD203B41FA5}">
                      <a16:colId xmlns:a16="http://schemas.microsoft.com/office/drawing/2014/main" val="20001"/>
                    </a:ext>
                  </a:extLst>
                </a:gridCol>
                <a:gridCol w="1327604">
                  <a:extLst>
                    <a:ext uri="{9D8B030D-6E8A-4147-A177-3AD203B41FA5}">
                      <a16:colId xmlns:a16="http://schemas.microsoft.com/office/drawing/2014/main" val="20002"/>
                    </a:ext>
                  </a:extLst>
                </a:gridCol>
                <a:gridCol w="901370">
                  <a:extLst>
                    <a:ext uri="{9D8B030D-6E8A-4147-A177-3AD203B41FA5}">
                      <a16:colId xmlns:a16="http://schemas.microsoft.com/office/drawing/2014/main" val="20003"/>
                    </a:ext>
                  </a:extLst>
                </a:gridCol>
                <a:gridCol w="1823905">
                  <a:extLst>
                    <a:ext uri="{9D8B030D-6E8A-4147-A177-3AD203B41FA5}">
                      <a16:colId xmlns:a16="http://schemas.microsoft.com/office/drawing/2014/main" val="20004"/>
                    </a:ext>
                  </a:extLst>
                </a:gridCol>
                <a:gridCol w="1054639">
                  <a:extLst>
                    <a:ext uri="{9D8B030D-6E8A-4147-A177-3AD203B41FA5}">
                      <a16:colId xmlns:a16="http://schemas.microsoft.com/office/drawing/2014/main" val="20005"/>
                    </a:ext>
                  </a:extLst>
                </a:gridCol>
                <a:gridCol w="2689512">
                  <a:extLst>
                    <a:ext uri="{9D8B030D-6E8A-4147-A177-3AD203B41FA5}">
                      <a16:colId xmlns:a16="http://schemas.microsoft.com/office/drawing/2014/main" val="20006"/>
                    </a:ext>
                  </a:extLst>
                </a:gridCol>
                <a:gridCol w="1112297">
                  <a:extLst>
                    <a:ext uri="{9D8B030D-6E8A-4147-A177-3AD203B41FA5}">
                      <a16:colId xmlns:a16="http://schemas.microsoft.com/office/drawing/2014/main" val="20007"/>
                    </a:ext>
                  </a:extLst>
                </a:gridCol>
              </a:tblGrid>
              <a:tr h="1391943">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3</a:t>
                      </a:r>
                      <a:r>
                        <a:rPr lang="en-US" sz="1600" b="0" dirty="0">
                          <a:solidFill>
                            <a:srgbClr val="FFC000"/>
                          </a:solidFill>
                          <a:effectLst/>
                          <a:latin typeface="Berlin Sans FB" panose="020E0602020502020306" pitchFamily="34" charset="0"/>
                          <a:ea typeface="+mn-ea"/>
                          <a:cs typeface="Times New Roman" panose="02020603050405020304" pitchFamily="18" charset="0"/>
                        </a:rPr>
                        <a:t>6</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BRLR AO</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09-02 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BIRAME SIDY KANE</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3 838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LA RÉUNION DU COMITÉ D’EXÉCUTION</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11.7</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0"/>
                  </a:ext>
                </a:extLst>
              </a:tr>
              <a:tr h="1643722">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BRLR AO</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17-02-2023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7 946 EUROS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ATELIERS NATIONAUX DE FORMATION SUR LE RENSEIGNEMENT EN MAURITANIE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1"/>
                  </a:ext>
                </a:extLst>
              </a:tr>
              <a:tr h="139194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BRLR AC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31-01-2023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18ÈME RÉUNION MONDIALE SUR LA STRUCTURE RÉGIONALE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11.11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2"/>
                  </a:ext>
                </a:extLst>
              </a:tr>
              <a:tr h="1391943">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39</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BRLR AC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28-02-2023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M. NJOYA NJIMOLUH IBRAHIM</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4 000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RÉUNION DU COMITÉ D’EXÉCUTION</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11.7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2493" marR="62493"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19</a:t>
            </a:fld>
            <a:endParaRPr lang="en-US"/>
          </a:p>
        </p:txBody>
      </p:sp>
    </p:spTree>
    <p:extLst>
      <p:ext uri="{BB962C8B-B14F-4D97-AF65-F5344CB8AC3E}">
        <p14:creationId xmlns:p14="http://schemas.microsoft.com/office/powerpoint/2010/main" val="383350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oAutofit/>
          </a:bodyPr>
          <a:lstStyle/>
          <a:p>
            <a:r>
              <a:rPr lang="en-GB" sz="2800" b="0" i="0" u="none" strike="noStrike" dirty="0">
                <a:solidFill>
                  <a:srgbClr val="FFFF00"/>
                </a:solidFill>
                <a:effectLst/>
                <a:latin typeface="Segoe UI Web (West European)"/>
              </a:rPr>
              <a:t>UNE BRÈVE INTRODUCTION SUR LE GESTIONNAIRE DE FONDS RÉGIONAL ET L’OBJECTIF DU GESTIONNAIRE DE FONDS RÉGIONAL</a:t>
            </a:r>
            <a:endParaRPr lang="en-US" sz="2800" dirty="0">
              <a:solidFill>
                <a:srgbClr val="FFFF00"/>
              </a:solidFill>
              <a:latin typeface="Berlin Sans FB" panose="020E0602020502020306" pitchFamily="34" charset="0"/>
            </a:endParaRPr>
          </a:p>
        </p:txBody>
      </p:sp>
      <p:sp>
        <p:nvSpPr>
          <p:cNvPr id="3" name="Content Placeholder 2"/>
          <p:cNvSpPr>
            <a:spLocks noGrp="1"/>
          </p:cNvSpPr>
          <p:nvPr>
            <p:ph idx="1"/>
          </p:nvPr>
        </p:nvSpPr>
        <p:spPr>
          <a:solidFill>
            <a:srgbClr val="002060"/>
          </a:solidFill>
        </p:spPr>
        <p:txBody>
          <a:bodyPr>
            <a:normAutofit fontScale="97437" lnSpcReduction="10000"/>
          </a:bodyPr>
          <a:lstStyle/>
          <a:p>
            <a:pPr marL="0" indent="0" algn="l" rtl="0">
              <a:buNone/>
            </a:pPr>
            <a:r>
              <a:rPr lang="fr-FR" b="0" i="0" u="none" strike="noStrike" dirty="0">
                <a:solidFill>
                  <a:srgbClr val="FFFF00"/>
                </a:solidFill>
                <a:effectLst/>
                <a:latin typeface="Segoe UI Web (West European)"/>
              </a:rPr>
              <a:t>Bonjour à tous, je m’appelle Clara Atari </a:t>
            </a:r>
            <a:r>
              <a:rPr lang="fr-FR" b="0" i="0" u="none" strike="noStrike" dirty="0" err="1">
                <a:solidFill>
                  <a:srgbClr val="FFFF00"/>
                </a:solidFill>
                <a:effectLst/>
                <a:latin typeface="Segoe UI Web (West European)"/>
              </a:rPr>
              <a:t>Ipigansi-Olagbaju</a:t>
            </a:r>
            <a:r>
              <a:rPr lang="fr-FR" b="0" i="0" u="none" strike="noStrike" dirty="0">
                <a:solidFill>
                  <a:srgbClr val="FFFF00"/>
                </a:solidFill>
                <a:effectLst/>
                <a:latin typeface="Segoe UI Web (West European)"/>
              </a:rPr>
              <a:t>. Je suis surintendant à l’Administration des douanes du Nigéria et Directeur régional du Fonds pour l’OMD-AOC. Je tiens à remercier le Président de me donner l’occasion de présenter ce rapport sur l’utilisation des fonds pour les activités régionales. Le compte régional est domicilié au Nigéria et est géré par le Contrôleur général du Service des douanes du Nigéria. Ce compte est financé par les contributions annuelles versées par les administrations membres en fonction du produit intérieur brut (PIB) de chaque pays. Ces cotisations doivent provenir du mois de janvier de chaque année et le règlement des contributions se fait exclusivement par virement bancaire sur le compte du Fonds régional.</a:t>
            </a:r>
          </a:p>
        </p:txBody>
      </p:sp>
    </p:spTree>
    <p:extLst>
      <p:ext uri="{BB962C8B-B14F-4D97-AF65-F5344CB8AC3E}">
        <p14:creationId xmlns:p14="http://schemas.microsoft.com/office/powerpoint/2010/main" val="1722656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51280047"/>
              </p:ext>
            </p:extLst>
          </p:nvPr>
        </p:nvGraphicFramePr>
        <p:xfrm>
          <a:off x="401782" y="136525"/>
          <a:ext cx="11388436" cy="6649267"/>
        </p:xfrm>
        <a:graphic>
          <a:graphicData uri="http://schemas.openxmlformats.org/drawingml/2006/table">
            <a:tbl>
              <a:tblPr firstRow="1" firstCol="1" bandRow="1">
                <a:tableStyleId>{5C22544A-7EE6-4342-B048-85BDC9FD1C3A}</a:tableStyleId>
              </a:tblPr>
              <a:tblGrid>
                <a:gridCol w="485310">
                  <a:extLst>
                    <a:ext uri="{9D8B030D-6E8A-4147-A177-3AD203B41FA5}">
                      <a16:colId xmlns:a16="http://schemas.microsoft.com/office/drawing/2014/main" val="20000"/>
                    </a:ext>
                  </a:extLst>
                </a:gridCol>
                <a:gridCol w="1816939">
                  <a:extLst>
                    <a:ext uri="{9D8B030D-6E8A-4147-A177-3AD203B41FA5}">
                      <a16:colId xmlns:a16="http://schemas.microsoft.com/office/drawing/2014/main" val="20001"/>
                    </a:ext>
                  </a:extLst>
                </a:gridCol>
                <a:gridCol w="1353959">
                  <a:extLst>
                    <a:ext uri="{9D8B030D-6E8A-4147-A177-3AD203B41FA5}">
                      <a16:colId xmlns:a16="http://schemas.microsoft.com/office/drawing/2014/main" val="20002"/>
                    </a:ext>
                  </a:extLst>
                </a:gridCol>
                <a:gridCol w="919262">
                  <a:extLst>
                    <a:ext uri="{9D8B030D-6E8A-4147-A177-3AD203B41FA5}">
                      <a16:colId xmlns:a16="http://schemas.microsoft.com/office/drawing/2014/main" val="20003"/>
                    </a:ext>
                  </a:extLst>
                </a:gridCol>
                <a:gridCol w="1860112">
                  <a:extLst>
                    <a:ext uri="{9D8B030D-6E8A-4147-A177-3AD203B41FA5}">
                      <a16:colId xmlns:a16="http://schemas.microsoft.com/office/drawing/2014/main" val="20004"/>
                    </a:ext>
                  </a:extLst>
                </a:gridCol>
                <a:gridCol w="1075574">
                  <a:extLst>
                    <a:ext uri="{9D8B030D-6E8A-4147-A177-3AD203B41FA5}">
                      <a16:colId xmlns:a16="http://schemas.microsoft.com/office/drawing/2014/main" val="20005"/>
                    </a:ext>
                  </a:extLst>
                </a:gridCol>
                <a:gridCol w="2742902">
                  <a:extLst>
                    <a:ext uri="{9D8B030D-6E8A-4147-A177-3AD203B41FA5}">
                      <a16:colId xmlns:a16="http://schemas.microsoft.com/office/drawing/2014/main" val="20006"/>
                    </a:ext>
                  </a:extLst>
                </a:gridCol>
                <a:gridCol w="1134378">
                  <a:extLst>
                    <a:ext uri="{9D8B030D-6E8A-4147-A177-3AD203B41FA5}">
                      <a16:colId xmlns:a16="http://schemas.microsoft.com/office/drawing/2014/main" val="20007"/>
                    </a:ext>
                  </a:extLst>
                </a:gridCol>
              </a:tblGrid>
              <a:tr h="1221839">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4</a:t>
                      </a:r>
                      <a:r>
                        <a:rPr lang="en-US" sz="1600" b="0" dirty="0">
                          <a:solidFill>
                            <a:srgbClr val="FFC000"/>
                          </a:solidFill>
                          <a:effectLst/>
                          <a:latin typeface="Berlin Sans FB" panose="020E0602020502020306" pitchFamily="34" charset="0"/>
                          <a:ea typeface="+mn-ea"/>
                          <a:cs typeface="Times New Roman" panose="02020603050405020304" pitchFamily="18" charset="0"/>
                        </a:rPr>
                        <a:t>0</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CCF ABUJA</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10-03-2023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KENNETH OMOROGBE OLOWO</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74 966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L’ORGANISATION D’UN ATELIER RÉGIONAL SUR LA COLLECTE ET L’ANALYSE DES DONNÉES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10.10</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0"/>
                  </a:ext>
                </a:extLst>
              </a:tr>
              <a:tr h="213821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005-23/</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GNANAGO KOKORA ABY HARDING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2 888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MISSION D’ASSISTANCE TECHNIQUE À L’ADMINISTRATION DES DOUANES ET DES IMPÔTS INDIRECTS DE LA RÉPUBLIQUE CENTRAFRICAINE DU 27 MARS AU 31 AVRIL 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1"/>
                  </a:ext>
                </a:extLst>
              </a:tr>
              <a:tr h="1832758">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BRRC-AOC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004-23/</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2 888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MISSION D’ASSISTANCE TECHNIQUE À L’ADMINISTRATION DES DOUANES ET DES IMPÔTS INDIRECTS DE LA RÉPUBLIQUE CENTRAFRICAINE DU 27 MARS AU 31 AVRIL 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9.1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2"/>
                  </a:ext>
                </a:extLst>
              </a:tr>
              <a:tr h="1221839">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BRLR AO</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24-03-2023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2 100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LE COMITÉ RÉGIONAL D’EXPERTS ET LA CONFÉRENCE DES DIRECTEURS GÉNÉRAUX</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10.4</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9405" marR="49405" marT="0" marB="0">
                    <a:solidFill>
                      <a:srgbClr val="002060"/>
                    </a:solid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20</a:t>
            </a:fld>
            <a:endParaRPr lang="en-US"/>
          </a:p>
        </p:txBody>
      </p:sp>
    </p:spTree>
    <p:extLst>
      <p:ext uri="{BB962C8B-B14F-4D97-AF65-F5344CB8AC3E}">
        <p14:creationId xmlns:p14="http://schemas.microsoft.com/office/powerpoint/2010/main" val="3898621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47391591"/>
              </p:ext>
            </p:extLst>
          </p:nvPr>
        </p:nvGraphicFramePr>
        <p:xfrm>
          <a:off x="450272" y="265355"/>
          <a:ext cx="11291455" cy="6105985"/>
        </p:xfrm>
        <a:graphic>
          <a:graphicData uri="http://schemas.openxmlformats.org/drawingml/2006/table">
            <a:tbl>
              <a:tblPr firstRow="1" firstCol="1" bandRow="1">
                <a:tableStyleId>{5C22544A-7EE6-4342-B048-85BDC9FD1C3A}</a:tableStyleId>
              </a:tblPr>
              <a:tblGrid>
                <a:gridCol w="481179">
                  <a:extLst>
                    <a:ext uri="{9D8B030D-6E8A-4147-A177-3AD203B41FA5}">
                      <a16:colId xmlns:a16="http://schemas.microsoft.com/office/drawing/2014/main" val="20000"/>
                    </a:ext>
                  </a:extLst>
                </a:gridCol>
                <a:gridCol w="1801466">
                  <a:extLst>
                    <a:ext uri="{9D8B030D-6E8A-4147-A177-3AD203B41FA5}">
                      <a16:colId xmlns:a16="http://schemas.microsoft.com/office/drawing/2014/main" val="20001"/>
                    </a:ext>
                  </a:extLst>
                </a:gridCol>
                <a:gridCol w="1342428">
                  <a:extLst>
                    <a:ext uri="{9D8B030D-6E8A-4147-A177-3AD203B41FA5}">
                      <a16:colId xmlns:a16="http://schemas.microsoft.com/office/drawing/2014/main" val="20002"/>
                    </a:ext>
                  </a:extLst>
                </a:gridCol>
                <a:gridCol w="911434">
                  <a:extLst>
                    <a:ext uri="{9D8B030D-6E8A-4147-A177-3AD203B41FA5}">
                      <a16:colId xmlns:a16="http://schemas.microsoft.com/office/drawing/2014/main" val="20003"/>
                    </a:ext>
                  </a:extLst>
                </a:gridCol>
                <a:gridCol w="1844272">
                  <a:extLst>
                    <a:ext uri="{9D8B030D-6E8A-4147-A177-3AD203B41FA5}">
                      <a16:colId xmlns:a16="http://schemas.microsoft.com/office/drawing/2014/main" val="20004"/>
                    </a:ext>
                  </a:extLst>
                </a:gridCol>
                <a:gridCol w="1066415">
                  <a:extLst>
                    <a:ext uri="{9D8B030D-6E8A-4147-A177-3AD203B41FA5}">
                      <a16:colId xmlns:a16="http://schemas.microsoft.com/office/drawing/2014/main" val="20005"/>
                    </a:ext>
                  </a:extLst>
                </a:gridCol>
                <a:gridCol w="2719543">
                  <a:extLst>
                    <a:ext uri="{9D8B030D-6E8A-4147-A177-3AD203B41FA5}">
                      <a16:colId xmlns:a16="http://schemas.microsoft.com/office/drawing/2014/main" val="20006"/>
                    </a:ext>
                  </a:extLst>
                </a:gridCol>
                <a:gridCol w="1124718">
                  <a:extLst>
                    <a:ext uri="{9D8B030D-6E8A-4147-A177-3AD203B41FA5}">
                      <a16:colId xmlns:a16="http://schemas.microsoft.com/office/drawing/2014/main" val="20007"/>
                    </a:ext>
                  </a:extLst>
                </a:gridCol>
              </a:tblGrid>
              <a:tr h="1205345">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44</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BRLR AC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       /OMD-AOC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30-03-2023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NJOYA NJIMOLUH IBRAHIM</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3 846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LE COMITÉ RÉGIONAL D’EXPERTS ET LA CONFÉRENCE DES DIRECTEURS GÉNÉRAUX</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0"/>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CFR/BRAZZAVILLE</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012/</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04-04-2023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TSEKET GOMEZ</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4 270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kern="1200" dirty="0">
                          <a:solidFill>
                            <a:srgbClr val="FFC000"/>
                          </a:solidFill>
                          <a:effectLst/>
                          <a:latin typeface="Berlin Sans FB" panose="020E0602020502020306" pitchFamily="34" charset="0"/>
                          <a:ea typeface="+mn-ea"/>
                          <a:cs typeface="+mn-cs"/>
                        </a:rPr>
                        <a:t>POUR LA 29E CONFÉRENCE DES DIRECTEURS GÉNÉRAUX DES DOUANES DE L’OMD</a:t>
                      </a:r>
                      <a:endParaRPr lang="en-US" sz="1600" kern="1200" dirty="0">
                        <a:solidFill>
                          <a:srgbClr val="FFC000"/>
                        </a:solidFill>
                        <a:effectLst/>
                        <a:latin typeface="Berlin Sans FB" panose="020E0602020502020306" pitchFamily="34" charset="0"/>
                        <a:ea typeface="+mn-ea"/>
                        <a:cs typeface="+mn-cs"/>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1"/>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46</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CFR ABUJA</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r>
                        <a:rPr lang="en-GB" sz="1600" b="0" dirty="0">
                          <a:solidFill>
                            <a:srgbClr val="FFC000"/>
                          </a:solidFill>
                          <a:effectLst/>
                          <a:latin typeface="Berlin Sans FB" panose="020E0602020502020306" pitchFamily="34" charset="0"/>
                        </a:rPr>
                        <a:t>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05-04-2023</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KENNETH OMOROGBE OLOWO</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3 950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POUR LE COMITÉ RÉGIONAL D’EXPERTS ET LA CONFÉRENCE DES DIRECTEURS GÉNÉRAUX</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10.1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2"/>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47</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NO 015/</a:t>
                      </a:r>
                      <a:r>
                        <a:rPr lang="en-GB" sz="1600" b="0" dirty="0">
                          <a:solidFill>
                            <a:srgbClr val="FFC000"/>
                          </a:solidFill>
                          <a:effectLst/>
                          <a:latin typeface="Berlin Sans FB" panose="020E0602020502020306" pitchFamily="34" charset="0"/>
                        </a:rPr>
                        <a:t>OMD-AOC</a:t>
                      </a:r>
                      <a:r>
                        <a:rPr lang="en-GB" sz="1600" dirty="0">
                          <a:solidFill>
                            <a:srgbClr val="FFC000"/>
                          </a:solidFill>
                          <a:effectLst/>
                          <a:latin typeface="Berlin Sans FB" panose="020E0602020502020306" pitchFamily="34" charset="0"/>
                        </a:rPr>
                        <a:t> </a:t>
                      </a:r>
                    </a:p>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REF : N° 006-21/OMD-AOC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01-12-2022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887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L’ANIMATION ET LA MAINTENANCE DU SITE WEB RÉGIONAL</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8.1</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3"/>
                  </a:ext>
                </a:extLst>
              </a:tr>
              <a:tr h="1205345">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48</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BRRC-AOC</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NO 016/</a:t>
                      </a:r>
                      <a:r>
                        <a:rPr lang="en-GB" sz="1600" b="0" dirty="0">
                          <a:solidFill>
                            <a:srgbClr val="FFC000"/>
                          </a:solidFill>
                          <a:effectLst/>
                          <a:latin typeface="Berlin Sans FB" panose="020E0602020502020306" pitchFamily="34" charset="0"/>
                        </a:rPr>
                        <a:t>OMD-AOC</a:t>
                      </a:r>
                      <a:r>
                        <a:rPr lang="en-GB" sz="1600" dirty="0">
                          <a:solidFill>
                            <a:srgbClr val="FFC000"/>
                          </a:solidFill>
                          <a:effectLst/>
                          <a:latin typeface="Berlin Sans FB" panose="020E0602020502020306" pitchFamily="34" charset="0"/>
                        </a:rPr>
                        <a:t> </a:t>
                      </a:r>
                    </a:p>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REF:N 021/OMD-AOC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01-12-2022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2 882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MISSION TECHNIQUE DES MEMBRES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9.1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48981" marR="48981" marT="0" marB="0">
                    <a:solidFill>
                      <a:srgbClr val="002060"/>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21</a:t>
            </a:fld>
            <a:endParaRPr lang="en-US"/>
          </a:p>
        </p:txBody>
      </p:sp>
    </p:spTree>
    <p:extLst>
      <p:ext uri="{BB962C8B-B14F-4D97-AF65-F5344CB8AC3E}">
        <p14:creationId xmlns:p14="http://schemas.microsoft.com/office/powerpoint/2010/main" val="1642068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1422014"/>
              </p:ext>
            </p:extLst>
          </p:nvPr>
        </p:nvGraphicFramePr>
        <p:xfrm>
          <a:off x="614796" y="1031715"/>
          <a:ext cx="11133858" cy="4288429"/>
        </p:xfrm>
        <a:graphic>
          <a:graphicData uri="http://schemas.openxmlformats.org/drawingml/2006/table">
            <a:tbl>
              <a:tblPr firstRow="1" firstCol="1" bandRow="1">
                <a:tableStyleId>{5C22544A-7EE6-4342-B048-85BDC9FD1C3A}</a:tableStyleId>
              </a:tblPr>
              <a:tblGrid>
                <a:gridCol w="474462">
                  <a:extLst>
                    <a:ext uri="{9D8B030D-6E8A-4147-A177-3AD203B41FA5}">
                      <a16:colId xmlns:a16="http://schemas.microsoft.com/office/drawing/2014/main" val="20000"/>
                    </a:ext>
                  </a:extLst>
                </a:gridCol>
                <a:gridCol w="1776324">
                  <a:extLst>
                    <a:ext uri="{9D8B030D-6E8A-4147-A177-3AD203B41FA5}">
                      <a16:colId xmlns:a16="http://schemas.microsoft.com/office/drawing/2014/main" val="20001"/>
                    </a:ext>
                  </a:extLst>
                </a:gridCol>
                <a:gridCol w="1323692">
                  <a:extLst>
                    <a:ext uri="{9D8B030D-6E8A-4147-A177-3AD203B41FA5}">
                      <a16:colId xmlns:a16="http://schemas.microsoft.com/office/drawing/2014/main" val="20002"/>
                    </a:ext>
                  </a:extLst>
                </a:gridCol>
                <a:gridCol w="898713">
                  <a:extLst>
                    <a:ext uri="{9D8B030D-6E8A-4147-A177-3AD203B41FA5}">
                      <a16:colId xmlns:a16="http://schemas.microsoft.com/office/drawing/2014/main" val="20003"/>
                    </a:ext>
                  </a:extLst>
                </a:gridCol>
                <a:gridCol w="1818530">
                  <a:extLst>
                    <a:ext uri="{9D8B030D-6E8A-4147-A177-3AD203B41FA5}">
                      <a16:colId xmlns:a16="http://schemas.microsoft.com/office/drawing/2014/main" val="20004"/>
                    </a:ext>
                  </a:extLst>
                </a:gridCol>
                <a:gridCol w="1051531">
                  <a:extLst>
                    <a:ext uri="{9D8B030D-6E8A-4147-A177-3AD203B41FA5}">
                      <a16:colId xmlns:a16="http://schemas.microsoft.com/office/drawing/2014/main" val="20005"/>
                    </a:ext>
                  </a:extLst>
                </a:gridCol>
                <a:gridCol w="2681586">
                  <a:extLst>
                    <a:ext uri="{9D8B030D-6E8A-4147-A177-3AD203B41FA5}">
                      <a16:colId xmlns:a16="http://schemas.microsoft.com/office/drawing/2014/main" val="20006"/>
                    </a:ext>
                  </a:extLst>
                </a:gridCol>
                <a:gridCol w="1109020">
                  <a:extLst>
                    <a:ext uri="{9D8B030D-6E8A-4147-A177-3AD203B41FA5}">
                      <a16:colId xmlns:a16="http://schemas.microsoft.com/office/drawing/2014/main" val="20007"/>
                    </a:ext>
                  </a:extLst>
                </a:gridCol>
              </a:tblGrid>
              <a:tr h="1979275">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49</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NO 014/OMD-AOC </a:t>
                      </a:r>
                    </a:p>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REF:N 001-21/OMD-AOC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01-12-2022</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1 950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POUR IMPRIMANTE ET PHOTOCOPIEUR, CLÉS USB</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4.1, 4.2,4.3</a:t>
                      </a:r>
                      <a:endParaRPr lang="en-US" sz="1600" b="0">
                        <a:solidFill>
                          <a:srgbClr val="FFC000"/>
                        </a:solidFill>
                        <a:effectLst/>
                        <a:latin typeface="Berlin Sans FB" panose="020E0602020502020306" pitchFamily="34" charset="0"/>
                      </a:endParaRPr>
                    </a:p>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4.4,4.5.</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0"/>
                  </a:ext>
                </a:extLst>
              </a:tr>
              <a:tr h="2309154">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ea typeface="+mn-ea"/>
                          <a:cs typeface="+mn-cs"/>
                        </a:rPr>
                        <a:t>50</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BRRC-AOC</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NO 006-23/OMD-AOC</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24-03-2023</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SANGHO ABDEL KADER</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a:solidFill>
                            <a:srgbClr val="FFC000"/>
                          </a:solidFill>
                          <a:effectLst/>
                          <a:latin typeface="Berlin Sans FB" panose="020E0602020502020306" pitchFamily="34" charset="0"/>
                        </a:rPr>
                        <a:t>4 380 EUROS</a:t>
                      </a:r>
                      <a:endParaRPr lang="en-US" sz="1600" b="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POUR LA PARTICIPATION AUX 29 </a:t>
                      </a:r>
                      <a:r>
                        <a:rPr lang="en-GB" sz="1600" b="0" kern="1200" dirty="0">
                          <a:solidFill>
                            <a:srgbClr val="FFC000"/>
                          </a:solidFill>
                          <a:effectLst/>
                          <a:latin typeface="Berlin Sans FB" panose="020E0602020502020306" pitchFamily="34" charset="0"/>
                          <a:ea typeface="+mn-ea"/>
                          <a:cs typeface="+mn-cs"/>
                        </a:rPr>
                        <a:t>RÉUNIONS DU COMITÉ D’EXPERTS ET </a:t>
                      </a:r>
                      <a:r>
                        <a:rPr lang="en-GB" sz="1600" b="0" kern="1200" dirty="0" err="1">
                          <a:solidFill>
                            <a:srgbClr val="FFC000"/>
                          </a:solidFill>
                          <a:effectLst/>
                          <a:latin typeface="Berlin Sans FB" panose="020E0602020502020306" pitchFamily="34" charset="0"/>
                          <a:ea typeface="+mn-ea"/>
                          <a:cs typeface="+mn-cs"/>
                        </a:rPr>
                        <a:t>À</a:t>
                      </a:r>
                      <a:r>
                        <a:rPr lang="en-GB" sz="1600" b="0" kern="1200" dirty="0">
                          <a:solidFill>
                            <a:srgbClr val="FFC000"/>
                          </a:solidFill>
                          <a:effectLst/>
                          <a:latin typeface="Berlin Sans FB" panose="020E0602020502020306" pitchFamily="34" charset="0"/>
                          <a:ea typeface="+mn-ea"/>
                          <a:cs typeface="+mn-cs"/>
                        </a:rPr>
                        <a:t> LA 29</a:t>
                      </a:r>
                      <a:r>
                        <a:rPr lang="en-GB" sz="1600" b="0" dirty="0">
                          <a:solidFill>
                            <a:srgbClr val="FFC000"/>
                          </a:solidFill>
                          <a:effectLst/>
                          <a:latin typeface="Berlin Sans FB" panose="020E0602020502020306" pitchFamily="34" charset="0"/>
                        </a:rPr>
                        <a:t> CONFÉRENCE DES DIRECTEURS GÉNÉRAUX DES DOUANES DE LA WCA</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b="0" dirty="0">
                          <a:solidFill>
                            <a:srgbClr val="FFC000"/>
                          </a:solidFill>
                          <a:effectLst/>
                          <a:latin typeface="Berlin Sans FB" panose="020E0602020502020306" pitchFamily="34" charset="0"/>
                        </a:rPr>
                        <a:t>10.1</a:t>
                      </a:r>
                      <a:endParaRPr lang="en-US" sz="1600" b="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22</a:t>
            </a:fld>
            <a:endParaRPr lang="en-US"/>
          </a:p>
        </p:txBody>
      </p:sp>
    </p:spTree>
    <p:extLst>
      <p:ext uri="{BB962C8B-B14F-4D97-AF65-F5344CB8AC3E}">
        <p14:creationId xmlns:p14="http://schemas.microsoft.com/office/powerpoint/2010/main" val="2816802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8770"/>
            <a:ext cx="10515600" cy="1376855"/>
          </a:xfrm>
          <a:solidFill>
            <a:srgbClr val="002060"/>
          </a:solidFill>
        </p:spPr>
        <p:txBody>
          <a:bodyPr>
            <a:normAutofit/>
          </a:bodyPr>
          <a:lstStyle/>
          <a:p>
            <a:r>
              <a:rPr lang="en-US" dirty="0"/>
              <a:t> </a:t>
            </a:r>
            <a:r>
              <a:rPr lang="en-US" sz="4000" u="sng" dirty="0">
                <a:solidFill>
                  <a:srgbClr val="FFFF00"/>
                </a:solidFill>
                <a:latin typeface="Berlin Sans FB" panose="020E0602020502020306" pitchFamily="34" charset="0"/>
              </a:rPr>
              <a:t>CONCLUSION ET RECOMMANDATIONS</a:t>
            </a:r>
            <a:br>
              <a:rPr lang="en-US" b="1" u="sng" dirty="0">
                <a:solidFill>
                  <a:srgbClr val="FFFF00"/>
                </a:solidFill>
                <a:latin typeface="Berlin Sans FB" panose="020E0602020502020306" pitchFamily="34" charset="0"/>
              </a:rPr>
            </a:br>
            <a:endParaRPr lang="en-US" dirty="0"/>
          </a:p>
        </p:txBody>
      </p:sp>
      <p:sp>
        <p:nvSpPr>
          <p:cNvPr id="3" name="Content Placeholder 2"/>
          <p:cNvSpPr>
            <a:spLocks noGrp="1"/>
          </p:cNvSpPr>
          <p:nvPr>
            <p:ph idx="1"/>
          </p:nvPr>
        </p:nvSpPr>
        <p:spPr>
          <a:solidFill>
            <a:srgbClr val="002060"/>
          </a:solidFill>
        </p:spPr>
        <p:txBody>
          <a:bodyPr>
            <a:normAutofit fontScale="90887" lnSpcReduction="20000"/>
          </a:bodyPr>
          <a:lstStyle/>
          <a:p>
            <a:pPr marL="0" indent="0" rtl="0">
              <a:buNone/>
            </a:pPr>
            <a:r>
              <a:rPr lang="fr-FR" b="0" dirty="0">
                <a:solidFill>
                  <a:srgbClr val="FFFF00"/>
                </a:solidFill>
                <a:effectLst/>
                <a:latin typeface="Segoe UI Web (West European)"/>
              </a:rPr>
              <a:t>Pour faciliter le rapprochement et saisir correctement les entrées de fonds dans le compte régional, il est important que la narration contienne des informations clés telles que : </a:t>
            </a:r>
          </a:p>
          <a:p>
            <a:pPr rtl="0"/>
            <a:r>
              <a:rPr lang="fr-FR" b="0" dirty="0">
                <a:solidFill>
                  <a:srgbClr val="FFFF00"/>
                </a:solidFill>
                <a:effectLst/>
                <a:latin typeface="Segoe UI Web (West European)"/>
              </a:rPr>
              <a:t>Nom de l’expéditeur ou du déposant </a:t>
            </a:r>
          </a:p>
          <a:p>
            <a:pPr rtl="0"/>
            <a:r>
              <a:rPr lang="fr-FR" b="0" dirty="0">
                <a:solidFill>
                  <a:srgbClr val="FFFF00"/>
                </a:solidFill>
                <a:effectLst/>
                <a:latin typeface="Segoe UI Web (West European)"/>
              </a:rPr>
              <a:t>Origine du paiement </a:t>
            </a:r>
          </a:p>
          <a:p>
            <a:pPr rtl="0"/>
            <a:r>
              <a:rPr lang="fr-FR" b="0" dirty="0">
                <a:solidFill>
                  <a:srgbClr val="FFFF00"/>
                </a:solidFill>
                <a:effectLst/>
                <a:latin typeface="Segoe UI Web (West European)"/>
              </a:rPr>
              <a:t>But pour lequel le paiement est effectué. </a:t>
            </a:r>
          </a:p>
          <a:p>
            <a:pPr rtl="0"/>
            <a:endParaRPr lang="fr-FR" b="0" dirty="0">
              <a:solidFill>
                <a:srgbClr val="FFFF00"/>
              </a:solidFill>
              <a:effectLst/>
              <a:latin typeface="Segoe UI Web (West European)"/>
            </a:endParaRPr>
          </a:p>
          <a:p>
            <a:pPr marL="0" indent="0" rtl="0">
              <a:buNone/>
            </a:pPr>
            <a:r>
              <a:rPr lang="fr-FR" b="0" dirty="0">
                <a:solidFill>
                  <a:srgbClr val="FFFF00"/>
                </a:solidFill>
                <a:effectLst/>
                <a:latin typeface="Segoe UI Web (West European)"/>
              </a:rPr>
              <a:t>Lors de l’envoi de demandes de fonds, il est important d’éviter une approche de pompiers. Ces demandes doivent arriver au moins 2 semaines avant la date de la mission prévue. Cela donnera amplement de temps pour le traitement de ces demandes et suffisamment de temps pour que le transfert parvienne au destinataire.</a:t>
            </a:r>
          </a:p>
        </p:txBody>
      </p:sp>
    </p:spTree>
    <p:extLst>
      <p:ext uri="{BB962C8B-B14F-4D97-AF65-F5344CB8AC3E}">
        <p14:creationId xmlns:p14="http://schemas.microsoft.com/office/powerpoint/2010/main" val="2651031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8770"/>
            <a:ext cx="10515600" cy="1376855"/>
          </a:xfrm>
          <a:solidFill>
            <a:srgbClr val="002060"/>
          </a:solidFill>
        </p:spPr>
        <p:txBody>
          <a:bodyPr>
            <a:normAutofit/>
          </a:bodyPr>
          <a:lstStyle/>
          <a:p>
            <a:r>
              <a:rPr lang="en-US" dirty="0"/>
              <a:t> </a:t>
            </a:r>
            <a:r>
              <a:rPr lang="en-US" sz="4000" u="sng" dirty="0">
                <a:solidFill>
                  <a:srgbClr val="FFFF00"/>
                </a:solidFill>
                <a:latin typeface="Berlin Sans FB" panose="020E0602020502020306" pitchFamily="34" charset="0"/>
              </a:rPr>
              <a:t>CONCLUSION ET RECOMMANDATIONS</a:t>
            </a:r>
            <a:br>
              <a:rPr lang="en-US" b="1" u="sng" dirty="0">
                <a:solidFill>
                  <a:srgbClr val="FFFF00"/>
                </a:solidFill>
                <a:latin typeface="Berlin Sans FB" panose="020E0602020502020306" pitchFamily="34" charset="0"/>
              </a:rPr>
            </a:br>
            <a:endParaRPr lang="en-US" dirty="0"/>
          </a:p>
        </p:txBody>
      </p:sp>
      <p:sp>
        <p:nvSpPr>
          <p:cNvPr id="3" name="Content Placeholder 2"/>
          <p:cNvSpPr>
            <a:spLocks noGrp="1"/>
          </p:cNvSpPr>
          <p:nvPr>
            <p:ph idx="1"/>
          </p:nvPr>
        </p:nvSpPr>
        <p:spPr>
          <a:solidFill>
            <a:srgbClr val="002060"/>
          </a:solidFill>
        </p:spPr>
        <p:txBody>
          <a:bodyPr>
            <a:normAutofit fontScale="83387" lnSpcReduction="10000"/>
          </a:bodyPr>
          <a:lstStyle/>
          <a:p>
            <a:pPr marL="0" indent="0" algn="just" rtl="0">
              <a:buNone/>
            </a:pPr>
            <a:r>
              <a:rPr lang="en-GB" dirty="0">
                <a:solidFill>
                  <a:srgbClr val="FFFF00"/>
                </a:solidFill>
              </a:rPr>
              <a:t>Pour </a:t>
            </a:r>
            <a:r>
              <a:rPr lang="en-GB" dirty="0" err="1">
                <a:solidFill>
                  <a:srgbClr val="FFFF00"/>
                </a:solidFill>
              </a:rPr>
              <a:t>ceux</a:t>
            </a:r>
            <a:r>
              <a:rPr lang="en-GB" dirty="0">
                <a:solidFill>
                  <a:srgbClr val="FFFF00"/>
                </a:solidFill>
              </a:rPr>
              <a:t> qui </a:t>
            </a:r>
            <a:r>
              <a:rPr lang="en-GB" dirty="0" err="1">
                <a:solidFill>
                  <a:srgbClr val="FFFF00"/>
                </a:solidFill>
              </a:rPr>
              <a:t>demandent</a:t>
            </a:r>
            <a:r>
              <a:rPr lang="en-GB" dirty="0">
                <a:solidFill>
                  <a:srgbClr val="FFFF00"/>
                </a:solidFill>
              </a:rPr>
              <a:t> </a:t>
            </a:r>
            <a:r>
              <a:rPr lang="en-GB" dirty="0" err="1">
                <a:solidFill>
                  <a:srgbClr val="FFFF00"/>
                </a:solidFill>
              </a:rPr>
              <a:t>une</a:t>
            </a:r>
            <a:r>
              <a:rPr lang="en-GB" dirty="0">
                <a:solidFill>
                  <a:srgbClr val="FFFF00"/>
                </a:solidFill>
              </a:rPr>
              <a:t> </a:t>
            </a:r>
            <a:r>
              <a:rPr lang="en-GB" dirty="0" err="1">
                <a:solidFill>
                  <a:srgbClr val="FFFF00"/>
                </a:solidFill>
              </a:rPr>
              <a:t>somme</a:t>
            </a:r>
            <a:r>
              <a:rPr lang="en-GB" dirty="0">
                <a:solidFill>
                  <a:srgbClr val="FFFF00"/>
                </a:solidFill>
              </a:rPr>
              <a:t> </a:t>
            </a:r>
            <a:r>
              <a:rPr lang="en-GB" dirty="0" err="1">
                <a:solidFill>
                  <a:srgbClr val="FFFF00"/>
                </a:solidFill>
              </a:rPr>
              <a:t>importante</a:t>
            </a:r>
            <a:r>
              <a:rPr lang="en-GB" dirty="0">
                <a:solidFill>
                  <a:srgbClr val="FFFF00"/>
                </a:solidFill>
              </a:rPr>
              <a:t> de fonds pour </a:t>
            </a:r>
            <a:r>
              <a:rPr lang="en-GB" dirty="0" err="1">
                <a:solidFill>
                  <a:srgbClr val="FFFF00"/>
                </a:solidFill>
              </a:rPr>
              <a:t>l’exécution</a:t>
            </a:r>
            <a:r>
              <a:rPr lang="en-GB" dirty="0">
                <a:solidFill>
                  <a:srgbClr val="FFFF00"/>
                </a:solidFill>
              </a:rPr>
              <a:t> de </a:t>
            </a:r>
            <a:r>
              <a:rPr lang="en-GB" dirty="0" err="1">
                <a:solidFill>
                  <a:srgbClr val="FFFF00"/>
                </a:solidFill>
              </a:rPr>
              <a:t>projets</a:t>
            </a:r>
            <a:r>
              <a:rPr lang="en-GB" dirty="0">
                <a:solidFill>
                  <a:srgbClr val="FFFF00"/>
                </a:solidFill>
              </a:rPr>
              <a:t> </a:t>
            </a:r>
            <a:r>
              <a:rPr lang="en-GB" dirty="0" err="1">
                <a:solidFill>
                  <a:srgbClr val="FFFF00"/>
                </a:solidFill>
              </a:rPr>
              <a:t>régionaux</a:t>
            </a:r>
            <a:r>
              <a:rPr lang="en-GB" dirty="0">
                <a:solidFill>
                  <a:srgbClr val="FFFF00"/>
                </a:solidFill>
              </a:rPr>
              <a:t> </a:t>
            </a:r>
            <a:r>
              <a:rPr lang="en-GB" dirty="0" err="1">
                <a:solidFill>
                  <a:srgbClr val="FFFF00"/>
                </a:solidFill>
              </a:rPr>
              <a:t>tels</a:t>
            </a:r>
            <a:r>
              <a:rPr lang="en-GB" dirty="0">
                <a:solidFill>
                  <a:srgbClr val="FFFF00"/>
                </a:solidFill>
              </a:rPr>
              <a:t> que les CRF, les BRLR et le BRRC, il </a:t>
            </a:r>
            <a:r>
              <a:rPr lang="en-GB" dirty="0" err="1">
                <a:solidFill>
                  <a:srgbClr val="FFFF00"/>
                </a:solidFill>
              </a:rPr>
              <a:t>est</a:t>
            </a:r>
            <a:r>
              <a:rPr lang="en-GB" dirty="0">
                <a:solidFill>
                  <a:srgbClr val="FFFF00"/>
                </a:solidFill>
              </a:rPr>
              <a:t> important </a:t>
            </a:r>
            <a:r>
              <a:rPr lang="en-GB" dirty="0" err="1">
                <a:solidFill>
                  <a:srgbClr val="FFFF00"/>
                </a:solidFill>
              </a:rPr>
              <a:t>qu’à</a:t>
            </a:r>
            <a:r>
              <a:rPr lang="en-GB" dirty="0">
                <a:solidFill>
                  <a:srgbClr val="FFFF00"/>
                </a:solidFill>
              </a:rPr>
              <a:t> </a:t>
            </a:r>
            <a:r>
              <a:rPr lang="en-GB" dirty="0" err="1">
                <a:solidFill>
                  <a:srgbClr val="FFFF00"/>
                </a:solidFill>
              </a:rPr>
              <a:t>partir</a:t>
            </a:r>
            <a:r>
              <a:rPr lang="en-GB" dirty="0">
                <a:solidFill>
                  <a:srgbClr val="FFFF00"/>
                </a:solidFill>
              </a:rPr>
              <a:t> du moment </a:t>
            </a:r>
            <a:r>
              <a:rPr lang="en-GB" dirty="0" err="1">
                <a:solidFill>
                  <a:srgbClr val="FFFF00"/>
                </a:solidFill>
              </a:rPr>
              <a:t>où</a:t>
            </a:r>
            <a:r>
              <a:rPr lang="en-GB" dirty="0">
                <a:solidFill>
                  <a:srgbClr val="FFFF00"/>
                </a:solidFill>
              </a:rPr>
              <a:t> </a:t>
            </a:r>
            <a:r>
              <a:rPr lang="en-GB" dirty="0" err="1">
                <a:solidFill>
                  <a:srgbClr val="FFFF00"/>
                </a:solidFill>
              </a:rPr>
              <a:t>l’idée</a:t>
            </a:r>
            <a:r>
              <a:rPr lang="en-GB" dirty="0">
                <a:solidFill>
                  <a:srgbClr val="FFFF00"/>
                </a:solidFill>
              </a:rPr>
              <a:t> du programme </a:t>
            </a:r>
            <a:r>
              <a:rPr lang="en-GB" dirty="0" err="1">
                <a:solidFill>
                  <a:srgbClr val="FFFF00"/>
                </a:solidFill>
              </a:rPr>
              <a:t>prévu</a:t>
            </a:r>
            <a:r>
              <a:rPr lang="en-GB" dirty="0">
                <a:solidFill>
                  <a:srgbClr val="FFFF00"/>
                </a:solidFill>
              </a:rPr>
              <a:t> </a:t>
            </a:r>
            <a:r>
              <a:rPr lang="en-GB" dirty="0" err="1">
                <a:solidFill>
                  <a:srgbClr val="FFFF00"/>
                </a:solidFill>
              </a:rPr>
              <a:t>est</a:t>
            </a:r>
            <a:r>
              <a:rPr lang="en-GB" dirty="0">
                <a:solidFill>
                  <a:srgbClr val="FFFF00"/>
                </a:solidFill>
              </a:rPr>
              <a:t> </a:t>
            </a:r>
            <a:r>
              <a:rPr lang="en-GB" dirty="0" err="1">
                <a:solidFill>
                  <a:srgbClr val="FFFF00"/>
                </a:solidFill>
              </a:rPr>
              <a:t>conçue</a:t>
            </a:r>
            <a:r>
              <a:rPr lang="en-GB" dirty="0">
                <a:solidFill>
                  <a:srgbClr val="FFFF00"/>
                </a:solidFill>
              </a:rPr>
              <a:t>, la </a:t>
            </a:r>
            <a:r>
              <a:rPr lang="en-GB" dirty="0" err="1">
                <a:solidFill>
                  <a:srgbClr val="FFFF00"/>
                </a:solidFill>
              </a:rPr>
              <a:t>demande</a:t>
            </a:r>
            <a:r>
              <a:rPr lang="en-GB" dirty="0">
                <a:solidFill>
                  <a:srgbClr val="FFFF00"/>
                </a:solidFill>
              </a:rPr>
              <a:t> de fonds arrive pour </a:t>
            </a:r>
            <a:r>
              <a:rPr lang="en-GB" dirty="0" err="1">
                <a:solidFill>
                  <a:srgbClr val="FFFF00"/>
                </a:solidFill>
              </a:rPr>
              <a:t>laisser</a:t>
            </a:r>
            <a:r>
              <a:rPr lang="en-GB" dirty="0">
                <a:solidFill>
                  <a:srgbClr val="FFFF00"/>
                </a:solidFill>
              </a:rPr>
              <a:t> </a:t>
            </a:r>
            <a:r>
              <a:rPr lang="en-GB" dirty="0" err="1">
                <a:solidFill>
                  <a:srgbClr val="FFFF00"/>
                </a:solidFill>
              </a:rPr>
              <a:t>suffisamment</a:t>
            </a:r>
            <a:r>
              <a:rPr lang="en-GB" dirty="0">
                <a:solidFill>
                  <a:srgbClr val="FFFF00"/>
                </a:solidFill>
              </a:rPr>
              <a:t> de temps pour le </a:t>
            </a:r>
            <a:r>
              <a:rPr lang="en-GB" dirty="0" err="1">
                <a:solidFill>
                  <a:srgbClr val="FFFF00"/>
                </a:solidFill>
              </a:rPr>
              <a:t>traitement</a:t>
            </a:r>
            <a:r>
              <a:rPr lang="en-GB" dirty="0">
                <a:solidFill>
                  <a:srgbClr val="FFFF00"/>
                </a:solidFill>
              </a:rPr>
              <a:t> </a:t>
            </a:r>
            <a:r>
              <a:rPr lang="en-GB" dirty="0" err="1">
                <a:solidFill>
                  <a:srgbClr val="FFFF00"/>
                </a:solidFill>
              </a:rPr>
              <a:t>conformément</a:t>
            </a:r>
            <a:r>
              <a:rPr lang="en-GB" dirty="0">
                <a:solidFill>
                  <a:srgbClr val="FFFF00"/>
                </a:solidFill>
              </a:rPr>
              <a:t> aux politiques </a:t>
            </a:r>
            <a:r>
              <a:rPr lang="en-GB" dirty="0" err="1">
                <a:solidFill>
                  <a:srgbClr val="FFFF00"/>
                </a:solidFill>
              </a:rPr>
              <a:t>monétaires</a:t>
            </a:r>
            <a:r>
              <a:rPr lang="en-GB" dirty="0">
                <a:solidFill>
                  <a:srgbClr val="FFFF00"/>
                </a:solidFill>
              </a:rPr>
              <a:t> </a:t>
            </a:r>
            <a:r>
              <a:rPr lang="en-GB" dirty="0" err="1">
                <a:solidFill>
                  <a:srgbClr val="FFFF00"/>
                </a:solidFill>
              </a:rPr>
              <a:t>en</a:t>
            </a:r>
            <a:r>
              <a:rPr lang="en-GB" dirty="0">
                <a:solidFill>
                  <a:srgbClr val="FFFF00"/>
                </a:solidFill>
              </a:rPr>
              <a:t> place dans la </a:t>
            </a:r>
            <a:r>
              <a:rPr lang="en-GB" dirty="0" err="1">
                <a:solidFill>
                  <a:srgbClr val="FFFF00"/>
                </a:solidFill>
              </a:rPr>
              <a:t>région</a:t>
            </a:r>
            <a:r>
              <a:rPr lang="en-GB" dirty="0">
                <a:solidFill>
                  <a:srgbClr val="FFFF00"/>
                </a:solidFill>
              </a:rPr>
              <a:t>. Comme dans le </a:t>
            </a:r>
            <a:r>
              <a:rPr lang="en-GB" dirty="0" err="1">
                <a:solidFill>
                  <a:srgbClr val="FFFF00"/>
                </a:solidFill>
              </a:rPr>
              <a:t>cas</a:t>
            </a:r>
            <a:r>
              <a:rPr lang="en-GB" dirty="0">
                <a:solidFill>
                  <a:srgbClr val="FFFF00"/>
                </a:solidFill>
              </a:rPr>
              <a:t> de RILO CA </a:t>
            </a:r>
            <a:r>
              <a:rPr lang="en-GB" dirty="0" err="1">
                <a:solidFill>
                  <a:srgbClr val="FFFF00"/>
                </a:solidFill>
              </a:rPr>
              <a:t>lorsqu’ils</a:t>
            </a:r>
            <a:r>
              <a:rPr lang="en-GB" dirty="0">
                <a:solidFill>
                  <a:srgbClr val="FFFF00"/>
                </a:solidFill>
              </a:rPr>
              <a:t> </a:t>
            </a:r>
            <a:r>
              <a:rPr lang="en-GB" dirty="0" err="1">
                <a:solidFill>
                  <a:srgbClr val="FFFF00"/>
                </a:solidFill>
              </a:rPr>
              <a:t>ont</a:t>
            </a:r>
            <a:r>
              <a:rPr lang="en-GB" dirty="0">
                <a:solidFill>
                  <a:srgbClr val="FFFF00"/>
                </a:solidFill>
              </a:rPr>
              <a:t> </a:t>
            </a:r>
            <a:r>
              <a:rPr lang="en-GB" dirty="0" err="1">
                <a:solidFill>
                  <a:srgbClr val="FFFF00"/>
                </a:solidFill>
              </a:rPr>
              <a:t>dû</a:t>
            </a:r>
            <a:r>
              <a:rPr lang="en-GB" dirty="0">
                <a:solidFill>
                  <a:srgbClr val="FFFF00"/>
                </a:solidFill>
              </a:rPr>
              <a:t> </a:t>
            </a:r>
            <a:r>
              <a:rPr lang="en-GB" dirty="0" err="1">
                <a:solidFill>
                  <a:srgbClr val="FFFF00"/>
                </a:solidFill>
              </a:rPr>
              <a:t>réaliser</a:t>
            </a:r>
            <a:r>
              <a:rPr lang="en-GB" dirty="0">
                <a:solidFill>
                  <a:srgbClr val="FFFF00"/>
                </a:solidFill>
              </a:rPr>
              <a:t> le </a:t>
            </a:r>
            <a:r>
              <a:rPr lang="en-GB" dirty="0" err="1">
                <a:solidFill>
                  <a:srgbClr val="FFFF00"/>
                </a:solidFill>
              </a:rPr>
              <a:t>projet</a:t>
            </a:r>
            <a:r>
              <a:rPr lang="en-GB" dirty="0">
                <a:solidFill>
                  <a:srgbClr val="FFFF00"/>
                </a:solidFill>
              </a:rPr>
              <a:t> ALAMBA-3 ALAFI. </a:t>
            </a:r>
          </a:p>
          <a:p>
            <a:pPr marL="0" indent="0" algn="just" rtl="0">
              <a:buNone/>
            </a:pPr>
            <a:r>
              <a:rPr lang="en-GB" dirty="0">
                <a:solidFill>
                  <a:srgbClr val="FFFF00"/>
                </a:solidFill>
              </a:rPr>
              <a:t>Les retours </a:t>
            </a:r>
            <a:r>
              <a:rPr lang="en-GB" dirty="0" err="1">
                <a:solidFill>
                  <a:srgbClr val="FFFF00"/>
                </a:solidFill>
              </a:rPr>
              <a:t>d’information</a:t>
            </a:r>
            <a:r>
              <a:rPr lang="en-GB" dirty="0">
                <a:solidFill>
                  <a:srgbClr val="FFFF00"/>
                </a:solidFill>
              </a:rPr>
              <a:t> </a:t>
            </a:r>
            <a:r>
              <a:rPr lang="en-GB" dirty="0" err="1">
                <a:solidFill>
                  <a:srgbClr val="FFFF00"/>
                </a:solidFill>
              </a:rPr>
              <a:t>sont</a:t>
            </a:r>
            <a:r>
              <a:rPr lang="en-GB" dirty="0">
                <a:solidFill>
                  <a:srgbClr val="FFFF00"/>
                </a:solidFill>
              </a:rPr>
              <a:t> très </a:t>
            </a:r>
            <a:r>
              <a:rPr lang="en-GB" dirty="0" err="1">
                <a:solidFill>
                  <a:srgbClr val="FFFF00"/>
                </a:solidFill>
              </a:rPr>
              <a:t>importants</a:t>
            </a:r>
            <a:r>
              <a:rPr lang="en-GB" dirty="0">
                <a:solidFill>
                  <a:srgbClr val="FFFF00"/>
                </a:solidFill>
              </a:rPr>
              <a:t> </a:t>
            </a:r>
            <a:r>
              <a:rPr lang="en-GB" dirty="0" err="1">
                <a:solidFill>
                  <a:srgbClr val="FFFF00"/>
                </a:solidFill>
              </a:rPr>
              <a:t>lorsque</a:t>
            </a:r>
            <a:r>
              <a:rPr lang="en-GB" dirty="0">
                <a:solidFill>
                  <a:srgbClr val="FFFF00"/>
                </a:solidFill>
              </a:rPr>
              <a:t> les </a:t>
            </a:r>
            <a:r>
              <a:rPr lang="en-GB" dirty="0" err="1">
                <a:solidFill>
                  <a:srgbClr val="FFFF00"/>
                </a:solidFill>
              </a:rPr>
              <a:t>demandes</a:t>
            </a:r>
            <a:r>
              <a:rPr lang="en-GB" dirty="0">
                <a:solidFill>
                  <a:srgbClr val="FFFF00"/>
                </a:solidFill>
              </a:rPr>
              <a:t> de fonds </a:t>
            </a:r>
            <a:r>
              <a:rPr lang="en-GB" dirty="0" err="1">
                <a:solidFill>
                  <a:srgbClr val="FFFF00"/>
                </a:solidFill>
              </a:rPr>
              <a:t>sont</a:t>
            </a:r>
            <a:r>
              <a:rPr lang="en-GB" dirty="0">
                <a:solidFill>
                  <a:srgbClr val="FFFF00"/>
                </a:solidFill>
              </a:rPr>
              <a:t> reçues après </a:t>
            </a:r>
            <a:r>
              <a:rPr lang="en-GB" dirty="0" err="1">
                <a:solidFill>
                  <a:srgbClr val="FFFF00"/>
                </a:solidFill>
              </a:rPr>
              <a:t>qu’une</a:t>
            </a:r>
            <a:r>
              <a:rPr lang="en-GB" dirty="0">
                <a:solidFill>
                  <a:srgbClr val="FFFF00"/>
                </a:solidFill>
              </a:rPr>
              <a:t> </a:t>
            </a:r>
            <a:r>
              <a:rPr lang="en-GB" dirty="0" err="1">
                <a:solidFill>
                  <a:srgbClr val="FFFF00"/>
                </a:solidFill>
              </a:rPr>
              <a:t>demande</a:t>
            </a:r>
            <a:r>
              <a:rPr lang="en-GB" dirty="0">
                <a:solidFill>
                  <a:srgbClr val="FFFF00"/>
                </a:solidFill>
              </a:rPr>
              <a:t> de fonds a </a:t>
            </a:r>
            <a:r>
              <a:rPr lang="en-GB" dirty="0" err="1">
                <a:solidFill>
                  <a:srgbClr val="FFFF00"/>
                </a:solidFill>
              </a:rPr>
              <a:t>été</a:t>
            </a:r>
            <a:r>
              <a:rPr lang="en-GB" dirty="0">
                <a:solidFill>
                  <a:srgbClr val="FFFF00"/>
                </a:solidFill>
              </a:rPr>
              <a:t> </a:t>
            </a:r>
            <a:r>
              <a:rPr lang="en-GB" dirty="0" err="1">
                <a:solidFill>
                  <a:srgbClr val="FFFF00"/>
                </a:solidFill>
              </a:rPr>
              <a:t>faite</a:t>
            </a:r>
            <a:r>
              <a:rPr lang="en-GB" dirty="0">
                <a:solidFill>
                  <a:srgbClr val="FFFF00"/>
                </a:solidFill>
              </a:rPr>
              <a:t> par des </a:t>
            </a:r>
            <a:r>
              <a:rPr lang="en-GB" dirty="0" err="1">
                <a:solidFill>
                  <a:srgbClr val="FFFF00"/>
                </a:solidFill>
              </a:rPr>
              <a:t>représentants</a:t>
            </a:r>
            <a:r>
              <a:rPr lang="en-GB" dirty="0">
                <a:solidFill>
                  <a:srgbClr val="FFFF00"/>
                </a:solidFill>
              </a:rPr>
              <a:t> de structures </a:t>
            </a:r>
            <a:r>
              <a:rPr lang="en-GB" dirty="0" err="1">
                <a:solidFill>
                  <a:srgbClr val="FFFF00"/>
                </a:solidFill>
              </a:rPr>
              <a:t>régionales</a:t>
            </a:r>
            <a:r>
              <a:rPr lang="en-GB" dirty="0">
                <a:solidFill>
                  <a:srgbClr val="FFFF00"/>
                </a:solidFill>
              </a:rPr>
              <a:t>. </a:t>
            </a:r>
          </a:p>
          <a:p>
            <a:pPr marL="0" indent="0" algn="just" rtl="0">
              <a:buNone/>
            </a:pPr>
            <a:r>
              <a:rPr lang="en-GB" dirty="0">
                <a:solidFill>
                  <a:srgbClr val="FFFF00"/>
                </a:solidFill>
              </a:rPr>
              <a:t>Le </a:t>
            </a:r>
            <a:r>
              <a:rPr lang="en-GB" dirty="0" err="1">
                <a:solidFill>
                  <a:srgbClr val="FFFF00"/>
                </a:solidFill>
              </a:rPr>
              <a:t>thème</a:t>
            </a:r>
            <a:r>
              <a:rPr lang="en-GB" dirty="0">
                <a:solidFill>
                  <a:srgbClr val="FFFF00"/>
                </a:solidFill>
              </a:rPr>
              <a:t> de </a:t>
            </a:r>
            <a:r>
              <a:rPr lang="en-GB" dirty="0" err="1">
                <a:solidFill>
                  <a:srgbClr val="FFFF00"/>
                </a:solidFill>
              </a:rPr>
              <a:t>cette</a:t>
            </a:r>
            <a:r>
              <a:rPr lang="en-GB" dirty="0">
                <a:solidFill>
                  <a:srgbClr val="FFFF00"/>
                </a:solidFill>
              </a:rPr>
              <a:t> </a:t>
            </a:r>
            <a:r>
              <a:rPr lang="en-GB" dirty="0" err="1">
                <a:solidFill>
                  <a:srgbClr val="FFFF00"/>
                </a:solidFill>
              </a:rPr>
              <a:t>année</a:t>
            </a:r>
            <a:r>
              <a:rPr lang="en-GB" dirty="0">
                <a:solidFill>
                  <a:srgbClr val="FFFF00"/>
                </a:solidFill>
              </a:rPr>
              <a:t> </a:t>
            </a:r>
            <a:r>
              <a:rPr lang="en-GB" dirty="0" err="1">
                <a:solidFill>
                  <a:srgbClr val="FFFF00"/>
                </a:solidFill>
              </a:rPr>
              <a:t>étant</a:t>
            </a:r>
            <a:r>
              <a:rPr lang="en-GB" dirty="0">
                <a:solidFill>
                  <a:srgbClr val="FFFF00"/>
                </a:solidFill>
              </a:rPr>
              <a:t> « </a:t>
            </a:r>
            <a:r>
              <a:rPr lang="en-GB" dirty="0" err="1">
                <a:solidFill>
                  <a:srgbClr val="FFFF00"/>
                </a:solidFill>
              </a:rPr>
              <a:t>Nourrir</a:t>
            </a:r>
            <a:r>
              <a:rPr lang="en-GB" dirty="0">
                <a:solidFill>
                  <a:srgbClr val="FFFF00"/>
                </a:solidFill>
              </a:rPr>
              <a:t> la </a:t>
            </a:r>
            <a:r>
              <a:rPr lang="en-GB" dirty="0" err="1">
                <a:solidFill>
                  <a:srgbClr val="FFFF00"/>
                </a:solidFill>
              </a:rPr>
              <a:t>prochaine</a:t>
            </a:r>
            <a:r>
              <a:rPr lang="en-GB" dirty="0">
                <a:solidFill>
                  <a:srgbClr val="FFFF00"/>
                </a:solidFill>
              </a:rPr>
              <a:t> </a:t>
            </a:r>
            <a:r>
              <a:rPr lang="en-GB" dirty="0" err="1">
                <a:solidFill>
                  <a:srgbClr val="FFFF00"/>
                </a:solidFill>
              </a:rPr>
              <a:t>génération</a:t>
            </a:r>
            <a:r>
              <a:rPr lang="en-GB" dirty="0">
                <a:solidFill>
                  <a:srgbClr val="FFFF00"/>
                </a:solidFill>
              </a:rPr>
              <a:t> </a:t>
            </a:r>
            <a:r>
              <a:rPr lang="en-GB" dirty="0" err="1">
                <a:solidFill>
                  <a:srgbClr val="FFFF00"/>
                </a:solidFill>
              </a:rPr>
              <a:t>en</a:t>
            </a:r>
            <a:r>
              <a:rPr lang="en-GB" dirty="0">
                <a:solidFill>
                  <a:srgbClr val="FFFF00"/>
                </a:solidFill>
              </a:rPr>
              <a:t> </a:t>
            </a:r>
            <a:r>
              <a:rPr lang="en-GB" dirty="0" err="1">
                <a:solidFill>
                  <a:srgbClr val="FFFF00"/>
                </a:solidFill>
              </a:rPr>
              <a:t>promouvant</a:t>
            </a:r>
            <a:r>
              <a:rPr lang="en-GB" dirty="0">
                <a:solidFill>
                  <a:srgbClr val="FFFF00"/>
                </a:solidFill>
              </a:rPr>
              <a:t> </a:t>
            </a:r>
            <a:r>
              <a:rPr lang="en-GB" dirty="0" err="1">
                <a:solidFill>
                  <a:srgbClr val="FFFF00"/>
                </a:solidFill>
              </a:rPr>
              <a:t>une</a:t>
            </a:r>
            <a:r>
              <a:rPr lang="en-GB" dirty="0">
                <a:solidFill>
                  <a:srgbClr val="FFFF00"/>
                </a:solidFill>
              </a:rPr>
              <a:t> culture de partage des </a:t>
            </a:r>
            <a:r>
              <a:rPr lang="en-GB" dirty="0" err="1">
                <a:solidFill>
                  <a:srgbClr val="FFFF00"/>
                </a:solidFill>
              </a:rPr>
              <a:t>connaissances</a:t>
            </a:r>
            <a:r>
              <a:rPr lang="en-GB" dirty="0">
                <a:solidFill>
                  <a:srgbClr val="FFFF00"/>
                </a:solidFill>
              </a:rPr>
              <a:t> et de </a:t>
            </a:r>
            <a:r>
              <a:rPr lang="en-GB" dirty="0" err="1">
                <a:solidFill>
                  <a:srgbClr val="FFFF00"/>
                </a:solidFill>
              </a:rPr>
              <a:t>fierté</a:t>
            </a:r>
            <a:r>
              <a:rPr lang="en-GB" dirty="0">
                <a:solidFill>
                  <a:srgbClr val="FFFF00"/>
                </a:solidFill>
              </a:rPr>
              <a:t> </a:t>
            </a:r>
            <a:r>
              <a:rPr lang="en-GB" dirty="0" err="1">
                <a:solidFill>
                  <a:srgbClr val="FFFF00"/>
                </a:solidFill>
              </a:rPr>
              <a:t>professionnelle</a:t>
            </a:r>
            <a:r>
              <a:rPr lang="en-GB" dirty="0">
                <a:solidFill>
                  <a:srgbClr val="FFFF00"/>
                </a:solidFill>
              </a:rPr>
              <a:t> </a:t>
            </a:r>
            <a:r>
              <a:rPr lang="en-GB" dirty="0" err="1">
                <a:solidFill>
                  <a:srgbClr val="FFFF00"/>
                </a:solidFill>
              </a:rPr>
              <a:t>à</a:t>
            </a:r>
            <a:r>
              <a:rPr lang="en-GB" dirty="0">
                <a:solidFill>
                  <a:srgbClr val="FFFF00"/>
                </a:solidFill>
              </a:rPr>
              <a:t> </a:t>
            </a:r>
            <a:r>
              <a:rPr lang="en-GB" dirty="0" err="1">
                <a:solidFill>
                  <a:srgbClr val="FFFF00"/>
                </a:solidFill>
              </a:rPr>
              <a:t>l’égard</a:t>
            </a:r>
            <a:r>
              <a:rPr lang="en-GB" dirty="0">
                <a:solidFill>
                  <a:srgbClr val="FFFF00"/>
                </a:solidFill>
              </a:rPr>
              <a:t> de la douane », </a:t>
            </a:r>
            <a:r>
              <a:rPr lang="en-GB" dirty="0" err="1">
                <a:solidFill>
                  <a:srgbClr val="FFFF00"/>
                </a:solidFill>
              </a:rPr>
              <a:t>construisons</a:t>
            </a:r>
            <a:r>
              <a:rPr lang="en-GB" dirty="0">
                <a:solidFill>
                  <a:srgbClr val="FFFF00"/>
                </a:solidFill>
              </a:rPr>
              <a:t> </a:t>
            </a:r>
            <a:r>
              <a:rPr lang="en-GB" dirty="0" err="1">
                <a:solidFill>
                  <a:srgbClr val="FFFF00"/>
                </a:solidFill>
              </a:rPr>
              <a:t>notre</a:t>
            </a:r>
            <a:r>
              <a:rPr lang="en-GB" dirty="0">
                <a:solidFill>
                  <a:srgbClr val="FFFF00"/>
                </a:solidFill>
              </a:rPr>
              <a:t> </a:t>
            </a:r>
            <a:r>
              <a:rPr lang="en-GB" dirty="0" err="1">
                <a:solidFill>
                  <a:srgbClr val="FFFF00"/>
                </a:solidFill>
              </a:rPr>
              <a:t>Région</a:t>
            </a:r>
            <a:r>
              <a:rPr lang="en-GB" dirty="0">
                <a:solidFill>
                  <a:srgbClr val="FFFF00"/>
                </a:solidFill>
              </a:rPr>
              <a:t> </a:t>
            </a:r>
            <a:r>
              <a:rPr lang="en-GB" dirty="0" err="1">
                <a:solidFill>
                  <a:srgbClr val="FFFF00"/>
                </a:solidFill>
              </a:rPr>
              <a:t>en</a:t>
            </a:r>
            <a:r>
              <a:rPr lang="en-GB" dirty="0">
                <a:solidFill>
                  <a:srgbClr val="FFFF00"/>
                </a:solidFill>
              </a:rPr>
              <a:t> </a:t>
            </a:r>
            <a:r>
              <a:rPr lang="en-GB" dirty="0" err="1">
                <a:solidFill>
                  <a:srgbClr val="FFFF00"/>
                </a:solidFill>
              </a:rPr>
              <a:t>l’enrichissant</a:t>
            </a:r>
            <a:r>
              <a:rPr lang="en-GB" dirty="0">
                <a:solidFill>
                  <a:srgbClr val="FFFF00"/>
                </a:solidFill>
              </a:rPr>
              <a:t> de </a:t>
            </a:r>
            <a:r>
              <a:rPr lang="en-GB" dirty="0" err="1">
                <a:solidFill>
                  <a:srgbClr val="FFFF00"/>
                </a:solidFill>
              </a:rPr>
              <a:t>notre</a:t>
            </a:r>
            <a:r>
              <a:rPr lang="en-GB" dirty="0">
                <a:solidFill>
                  <a:srgbClr val="FFFF00"/>
                </a:solidFill>
              </a:rPr>
              <a:t> richesse </a:t>
            </a:r>
            <a:r>
              <a:rPr lang="en-GB" dirty="0" err="1">
                <a:solidFill>
                  <a:srgbClr val="FFFF00"/>
                </a:solidFill>
              </a:rPr>
              <a:t>diversifiée</a:t>
            </a:r>
            <a:r>
              <a:rPr lang="en-GB" dirty="0">
                <a:solidFill>
                  <a:srgbClr val="FFFF00"/>
                </a:solidFill>
              </a:rPr>
              <a:t> de </a:t>
            </a:r>
            <a:r>
              <a:rPr lang="en-GB" dirty="0" err="1">
                <a:solidFill>
                  <a:srgbClr val="FFFF00"/>
                </a:solidFill>
              </a:rPr>
              <a:t>connaissances</a:t>
            </a:r>
            <a:r>
              <a:rPr lang="en-GB" dirty="0">
                <a:solidFill>
                  <a:srgbClr val="FFFF00"/>
                </a:solidFill>
              </a:rPr>
              <a:t> </a:t>
            </a:r>
            <a:r>
              <a:rPr lang="en-GB" dirty="0" err="1">
                <a:solidFill>
                  <a:srgbClr val="FFFF00"/>
                </a:solidFill>
              </a:rPr>
              <a:t>en</a:t>
            </a:r>
            <a:r>
              <a:rPr lang="en-GB" dirty="0">
                <a:solidFill>
                  <a:srgbClr val="FFFF00"/>
                </a:solidFill>
              </a:rPr>
              <a:t> </a:t>
            </a:r>
            <a:r>
              <a:rPr lang="en-GB" dirty="0" err="1">
                <a:solidFill>
                  <a:srgbClr val="FFFF00"/>
                </a:solidFill>
              </a:rPr>
              <a:t>veillant</a:t>
            </a:r>
            <a:r>
              <a:rPr lang="en-GB" dirty="0">
                <a:solidFill>
                  <a:srgbClr val="FFFF00"/>
                </a:solidFill>
              </a:rPr>
              <a:t> </a:t>
            </a:r>
            <a:r>
              <a:rPr lang="en-GB" dirty="0" err="1">
                <a:solidFill>
                  <a:srgbClr val="FFFF00"/>
                </a:solidFill>
              </a:rPr>
              <a:t>à</a:t>
            </a:r>
            <a:r>
              <a:rPr lang="en-GB" dirty="0">
                <a:solidFill>
                  <a:srgbClr val="FFFF00"/>
                </a:solidFill>
              </a:rPr>
              <a:t> </a:t>
            </a:r>
            <a:r>
              <a:rPr lang="en-GB" dirty="0" err="1">
                <a:solidFill>
                  <a:srgbClr val="FFFF00"/>
                </a:solidFill>
              </a:rPr>
              <a:t>ce</a:t>
            </a:r>
            <a:r>
              <a:rPr lang="en-GB" dirty="0">
                <a:solidFill>
                  <a:srgbClr val="FFFF00"/>
                </a:solidFill>
              </a:rPr>
              <a:t> </a:t>
            </a:r>
            <a:r>
              <a:rPr lang="en-GB" dirty="0" err="1">
                <a:solidFill>
                  <a:srgbClr val="FFFF00"/>
                </a:solidFill>
              </a:rPr>
              <a:t>qu’elle</a:t>
            </a:r>
            <a:r>
              <a:rPr lang="en-GB" dirty="0">
                <a:solidFill>
                  <a:srgbClr val="FFFF00"/>
                </a:solidFill>
              </a:rPr>
              <a:t> </a:t>
            </a:r>
            <a:r>
              <a:rPr lang="en-GB" dirty="0" err="1">
                <a:solidFill>
                  <a:srgbClr val="FFFF00"/>
                </a:solidFill>
              </a:rPr>
              <a:t>progresse</a:t>
            </a:r>
            <a:r>
              <a:rPr lang="en-GB" dirty="0">
                <a:solidFill>
                  <a:srgbClr val="FFFF00"/>
                </a:solidFill>
              </a:rPr>
              <a:t> grâce </a:t>
            </a:r>
            <a:r>
              <a:rPr lang="en-GB" dirty="0" err="1">
                <a:solidFill>
                  <a:srgbClr val="FFFF00"/>
                </a:solidFill>
              </a:rPr>
              <a:t>à</a:t>
            </a:r>
            <a:r>
              <a:rPr lang="en-GB" dirty="0">
                <a:solidFill>
                  <a:srgbClr val="FFFF00"/>
                </a:solidFill>
              </a:rPr>
              <a:t> </a:t>
            </a:r>
            <a:r>
              <a:rPr lang="en-GB" dirty="0" err="1">
                <a:solidFill>
                  <a:srgbClr val="FFFF00"/>
                </a:solidFill>
              </a:rPr>
              <a:t>notre</a:t>
            </a:r>
            <a:r>
              <a:rPr lang="en-GB" dirty="0">
                <a:solidFill>
                  <a:srgbClr val="FFFF00"/>
                </a:solidFill>
              </a:rPr>
              <a:t> </a:t>
            </a:r>
            <a:r>
              <a:rPr lang="en-GB" dirty="0" err="1">
                <a:solidFill>
                  <a:srgbClr val="FFFF00"/>
                </a:solidFill>
              </a:rPr>
              <a:t>responsabilité</a:t>
            </a:r>
            <a:r>
              <a:rPr lang="en-GB" dirty="0">
                <a:solidFill>
                  <a:srgbClr val="FFFF00"/>
                </a:solidFill>
              </a:rPr>
              <a:t> collective. Nous </a:t>
            </a:r>
            <a:r>
              <a:rPr lang="en-GB" dirty="0" err="1">
                <a:solidFill>
                  <a:srgbClr val="FFFF00"/>
                </a:solidFill>
              </a:rPr>
              <a:t>devons</a:t>
            </a:r>
            <a:r>
              <a:rPr lang="en-GB" dirty="0">
                <a:solidFill>
                  <a:srgbClr val="FFFF00"/>
                </a:solidFill>
              </a:rPr>
              <a:t> continuer </a:t>
            </a:r>
            <a:r>
              <a:rPr lang="en-GB" dirty="0" err="1">
                <a:solidFill>
                  <a:srgbClr val="FFFF00"/>
                </a:solidFill>
              </a:rPr>
              <a:t>à</a:t>
            </a:r>
            <a:r>
              <a:rPr lang="en-GB" dirty="0">
                <a:solidFill>
                  <a:srgbClr val="FFFF00"/>
                </a:solidFill>
              </a:rPr>
              <a:t> </a:t>
            </a:r>
            <a:r>
              <a:rPr lang="en-GB" dirty="0" err="1">
                <a:solidFill>
                  <a:srgbClr val="FFFF00"/>
                </a:solidFill>
              </a:rPr>
              <a:t>travailler</a:t>
            </a:r>
            <a:r>
              <a:rPr lang="en-GB" dirty="0">
                <a:solidFill>
                  <a:srgbClr val="FFFF00"/>
                </a:solidFill>
              </a:rPr>
              <a:t> ensemble pour que la </a:t>
            </a:r>
            <a:r>
              <a:rPr lang="en-GB" dirty="0" err="1">
                <a:solidFill>
                  <a:srgbClr val="FFFF00"/>
                </a:solidFill>
              </a:rPr>
              <a:t>région</a:t>
            </a:r>
            <a:r>
              <a:rPr lang="en-GB" dirty="0">
                <a:solidFill>
                  <a:srgbClr val="FFFF00"/>
                </a:solidFill>
              </a:rPr>
              <a:t> de </a:t>
            </a:r>
            <a:r>
              <a:rPr lang="en-GB" dirty="0" err="1">
                <a:solidFill>
                  <a:srgbClr val="FFFF00"/>
                </a:solidFill>
              </a:rPr>
              <a:t>nos</a:t>
            </a:r>
            <a:r>
              <a:rPr lang="en-GB" dirty="0">
                <a:solidFill>
                  <a:srgbClr val="FFFF00"/>
                </a:solidFill>
              </a:rPr>
              <a:t> </a:t>
            </a:r>
            <a:r>
              <a:rPr lang="en-GB" dirty="0" err="1">
                <a:solidFill>
                  <a:srgbClr val="FFFF00"/>
                </a:solidFill>
              </a:rPr>
              <a:t>rêves</a:t>
            </a:r>
            <a:r>
              <a:rPr lang="en-GB" dirty="0">
                <a:solidFill>
                  <a:srgbClr val="FFFF00"/>
                </a:solidFill>
              </a:rPr>
              <a:t> se </a:t>
            </a:r>
            <a:r>
              <a:rPr lang="en-GB" dirty="0" err="1">
                <a:solidFill>
                  <a:srgbClr val="FFFF00"/>
                </a:solidFill>
              </a:rPr>
              <a:t>réalise</a:t>
            </a:r>
            <a:r>
              <a:rPr lang="en-GB" dirty="0">
                <a:solidFill>
                  <a:srgbClr val="FFFF00"/>
                </a:solidFill>
              </a:rPr>
              <a:t>.</a:t>
            </a:r>
            <a:endParaRPr lang="fr-FR" dirty="0">
              <a:solidFill>
                <a:srgbClr val="FFFF00"/>
              </a:solidFill>
            </a:endParaRPr>
          </a:p>
        </p:txBody>
      </p:sp>
    </p:spTree>
    <p:extLst>
      <p:ext uri="{BB962C8B-B14F-4D97-AF65-F5344CB8AC3E}">
        <p14:creationId xmlns:p14="http://schemas.microsoft.com/office/powerpoint/2010/main" val="971446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8579"/>
            <a:ext cx="10515600" cy="5588384"/>
          </a:xfrm>
          <a:solidFill>
            <a:srgbClr val="002060"/>
          </a:solidFill>
        </p:spPr>
        <p:txBody>
          <a:bodyPr>
            <a:normAutofit fontScale="98387"/>
          </a:bodyPr>
          <a:lstStyle/>
          <a:p>
            <a:pPr marL="0" indent="0" algn="ctr" rtl="0">
              <a:buNone/>
            </a:pPr>
            <a:endParaRPr lang="en-GB" sz="3200" b="0" i="0" u="none" strike="noStrike" dirty="0">
              <a:solidFill>
                <a:srgbClr val="FFFF00"/>
              </a:solidFill>
              <a:effectLst/>
              <a:latin typeface="Segoe UI Web (West European)"/>
            </a:endParaRPr>
          </a:p>
          <a:p>
            <a:pPr marL="0" indent="0" algn="ctr" rtl="0">
              <a:buNone/>
            </a:pPr>
            <a:endParaRPr lang="en-GB" sz="3200" b="0" i="0" u="none" strike="noStrike" dirty="0">
              <a:solidFill>
                <a:srgbClr val="FFFF00"/>
              </a:solidFill>
              <a:effectLst/>
              <a:latin typeface="Segoe UI Web (West European)"/>
            </a:endParaRPr>
          </a:p>
          <a:p>
            <a:pPr marL="0" indent="0" algn="ctr" rtl="0">
              <a:buNone/>
            </a:pPr>
            <a:endParaRPr lang="en-GB" sz="3200" dirty="0">
              <a:solidFill>
                <a:srgbClr val="FFFF00"/>
              </a:solidFill>
              <a:latin typeface="Segoe UI Web (West European)"/>
            </a:endParaRPr>
          </a:p>
          <a:p>
            <a:pPr marL="0" indent="0" algn="ctr" rtl="0">
              <a:buNone/>
            </a:pPr>
            <a:endParaRPr lang="en-GB" sz="3200" b="0" i="0" u="none" strike="noStrike" dirty="0">
              <a:solidFill>
                <a:srgbClr val="FFFF00"/>
              </a:solidFill>
              <a:effectLst/>
              <a:latin typeface="Segoe UI Web (West European)"/>
            </a:endParaRPr>
          </a:p>
          <a:p>
            <a:pPr marL="0" indent="0" algn="ctr" rtl="0">
              <a:buNone/>
            </a:pPr>
            <a:endParaRPr lang="en-GB" sz="3200">
              <a:solidFill>
                <a:srgbClr val="FFFF00"/>
              </a:solidFill>
              <a:latin typeface="Segoe UI Web (West European)"/>
            </a:endParaRPr>
          </a:p>
          <a:p>
            <a:pPr marL="0" indent="0" algn="ctr" rtl="0">
              <a:buNone/>
            </a:pPr>
            <a:r>
              <a:rPr lang="en-GB" sz="3200" b="0" i="0" u="none" strike="noStrike">
                <a:solidFill>
                  <a:srgbClr val="FFFF00"/>
                </a:solidFill>
                <a:effectLst/>
                <a:latin typeface="Segoe UI Web (West European)"/>
              </a:rPr>
              <a:t>MERCI </a:t>
            </a:r>
            <a:r>
              <a:rPr lang="en-GB" sz="3200" b="0" i="0" u="none" strike="noStrike" dirty="0">
                <a:solidFill>
                  <a:srgbClr val="FFFF00"/>
                </a:solidFill>
                <a:effectLst/>
                <a:latin typeface="Segoe UI Web (West European)"/>
              </a:rPr>
              <a:t>POUR VOTRE GENTILLESSE</a:t>
            </a:r>
            <a:br>
              <a:rPr lang="en-GB" sz="3200" b="0" i="0" u="none" strike="noStrike" dirty="0">
                <a:solidFill>
                  <a:srgbClr val="FFFF00"/>
                </a:solidFill>
                <a:effectLst/>
                <a:latin typeface="Segoe UI Web (West European)"/>
              </a:rPr>
            </a:br>
            <a:r>
              <a:rPr lang="en-GB" sz="3200" b="0" i="0" u="none" strike="noStrike" dirty="0">
                <a:solidFill>
                  <a:srgbClr val="FFFF00"/>
                </a:solidFill>
                <a:effectLst/>
                <a:latin typeface="Segoe UI Web (West European)"/>
              </a:rPr>
              <a:t>ATTENTION</a:t>
            </a:r>
            <a:endParaRPr lang="fr-FR" sz="3200" dirty="0">
              <a:solidFill>
                <a:srgbClr val="FFFF00"/>
              </a:solidFill>
            </a:endParaRPr>
          </a:p>
        </p:txBody>
      </p:sp>
    </p:spTree>
    <p:extLst>
      <p:ext uri="{BB962C8B-B14F-4D97-AF65-F5344CB8AC3E}">
        <p14:creationId xmlns:p14="http://schemas.microsoft.com/office/powerpoint/2010/main" val="387973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lstStyle/>
          <a:p>
            <a:r>
              <a:rPr lang="en-GB" b="0" i="0" u="none" strike="noStrike" dirty="0">
                <a:solidFill>
                  <a:srgbClr val="FFFF00"/>
                </a:solidFill>
                <a:effectLst/>
                <a:latin typeface="Segoe UI Web (West European)"/>
              </a:rPr>
              <a:t>RESPONSABILITÉS DU GESTIONNAIRE RÉGIONAL DU FONDS</a:t>
            </a:r>
            <a:endParaRPr lang="en-US" dirty="0">
              <a:solidFill>
                <a:srgbClr val="FFFF00"/>
              </a:solidFill>
              <a:latin typeface="Berlin Sans FB" panose="020E0602020502020306" pitchFamily="34" charset="0"/>
            </a:endParaRPr>
          </a:p>
        </p:txBody>
      </p:sp>
      <p:sp>
        <p:nvSpPr>
          <p:cNvPr id="3" name="Content Placeholder 2"/>
          <p:cNvSpPr>
            <a:spLocks noGrp="1"/>
          </p:cNvSpPr>
          <p:nvPr>
            <p:ph idx="1"/>
          </p:nvPr>
        </p:nvSpPr>
        <p:spPr>
          <a:solidFill>
            <a:srgbClr val="002060"/>
          </a:solidFill>
        </p:spPr>
        <p:txBody>
          <a:bodyPr>
            <a:normAutofit fontScale="82437" lnSpcReduction="20000"/>
          </a:bodyPr>
          <a:lstStyle/>
          <a:p>
            <a:pPr marL="0" indent="0">
              <a:buNone/>
            </a:pPr>
            <a:r>
              <a:rPr lang="en-GB" b="0" i="0" u="none" strike="noStrike" dirty="0" err="1">
                <a:solidFill>
                  <a:srgbClr val="FFFF00"/>
                </a:solidFill>
                <a:effectLst/>
                <a:latin typeface="Segoe UI Web (West European)"/>
              </a:rPr>
              <a:t>Voici</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quelques-unes</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principales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fonctions</a:t>
            </a:r>
            <a:r>
              <a:rPr lang="en-GB" b="0" i="0" u="none" strike="noStrike" dirty="0">
                <a:solidFill>
                  <a:srgbClr val="FFFF00"/>
                </a:solidFill>
                <a:effectLst/>
                <a:latin typeface="Segoe UI Web (West European)"/>
              </a:rPr>
              <a:t> du </a:t>
            </a:r>
            <a:r>
              <a:rPr lang="en-GB" b="0" i="0" u="none" strike="noStrike" dirty="0" err="1">
                <a:solidFill>
                  <a:srgbClr val="FFFF00"/>
                </a:solidFill>
                <a:effectLst/>
                <a:latin typeface="Segoe UI Web (West European)"/>
              </a:rPr>
              <a:t>gestionnaire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du Fonds : </a:t>
            </a:r>
          </a:p>
          <a:p>
            <a:r>
              <a:rPr lang="en-GB" b="0" i="0" u="none" strike="noStrike" dirty="0" err="1">
                <a:solidFill>
                  <a:srgbClr val="FFFF00"/>
                </a:solidFill>
                <a:effectLst/>
                <a:latin typeface="Segoe UI Web (West European)"/>
              </a:rPr>
              <a:t>Travaille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étroite</a:t>
            </a:r>
            <a:r>
              <a:rPr lang="en-GB" b="0" i="0" u="none" strike="noStrike" dirty="0">
                <a:solidFill>
                  <a:srgbClr val="FFFF00"/>
                </a:solidFill>
                <a:effectLst/>
                <a:latin typeface="Segoe UI Web (West European)"/>
              </a:rPr>
              <a:t> collaboration avec le bureau du vice-</a:t>
            </a:r>
            <a:r>
              <a:rPr lang="en-GB" b="0" i="0" u="none" strike="noStrike" dirty="0" err="1">
                <a:solidFill>
                  <a:srgbClr val="FFFF00"/>
                </a:solidFill>
                <a:effectLst/>
                <a:latin typeface="Segoe UI Web (West European)"/>
              </a:rPr>
              <a:t>président</a:t>
            </a:r>
            <a:r>
              <a:rPr lang="en-GB" b="0" i="0" u="none" strike="noStrike" dirty="0">
                <a:solidFill>
                  <a:srgbClr val="FFFF00"/>
                </a:solidFill>
                <a:effectLst/>
                <a:latin typeface="Segoe UI Web (West European)"/>
              </a:rPr>
              <a:t> pour </a:t>
            </a:r>
            <a:r>
              <a:rPr lang="en-GB" b="0" i="0" u="none" strike="noStrike" dirty="0" err="1">
                <a:solidFill>
                  <a:srgbClr val="FFFF00"/>
                </a:solidFill>
                <a:effectLst/>
                <a:latin typeface="Segoe UI Web (West European)"/>
              </a:rPr>
              <a:t>mettre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œuvre</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projets</a:t>
            </a:r>
            <a:r>
              <a:rPr lang="en-GB" b="0" i="0" u="none" strike="noStrike" dirty="0">
                <a:solidFill>
                  <a:srgbClr val="FFFF00"/>
                </a:solidFill>
                <a:effectLst/>
                <a:latin typeface="Segoe UI Web (West European)"/>
              </a:rPr>
              <a:t> et des initiatives douaniers </a:t>
            </a:r>
            <a:r>
              <a:rPr lang="en-GB" b="0" i="0" u="none" strike="noStrike" dirty="0" err="1">
                <a:solidFill>
                  <a:srgbClr val="FFFF00"/>
                </a:solidFill>
                <a:effectLst/>
                <a:latin typeface="Segoe UI Web (West European)"/>
              </a:rPr>
              <a:t>régionaux</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Gérer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efficacement</a:t>
            </a:r>
            <a:r>
              <a:rPr lang="en-GB" b="0" i="0" u="none" strike="noStrike" dirty="0">
                <a:solidFill>
                  <a:srgbClr val="FFFF00"/>
                </a:solidFill>
                <a:effectLst/>
                <a:latin typeface="Segoe UI Web (West European)"/>
              </a:rPr>
              <a:t> les </a:t>
            </a:r>
            <a:r>
              <a:rPr lang="en-GB" b="0" i="0" u="none" strike="noStrike" dirty="0" err="1">
                <a:solidFill>
                  <a:srgbClr val="FFFF00"/>
                </a:solidFill>
                <a:effectLst/>
                <a:latin typeface="Segoe UI Web (West European)"/>
              </a:rPr>
              <a:t>ressources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financières</a:t>
            </a:r>
            <a:r>
              <a:rPr lang="en-GB" b="0" i="0" u="none" strike="noStrike" dirty="0">
                <a:solidFill>
                  <a:srgbClr val="FFFF00"/>
                </a:solidFill>
                <a:effectLst/>
                <a:latin typeface="Segoe UI Web (West European)"/>
              </a:rPr>
              <a:t> de la </a:t>
            </a:r>
            <a:r>
              <a:rPr lang="en-GB" b="0" i="0" u="none" strike="noStrike" dirty="0" err="1">
                <a:solidFill>
                  <a:srgbClr val="FFFF00"/>
                </a:solidFill>
                <a:effectLst/>
                <a:latin typeface="Segoe UI Web (West European)"/>
              </a:rPr>
              <a:t>région</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Veiller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à</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ce</a:t>
            </a:r>
            <a:r>
              <a:rPr lang="en-GB" b="0" i="0" u="none" strike="noStrike" dirty="0">
                <a:solidFill>
                  <a:srgbClr val="FFFF00"/>
                </a:solidFill>
                <a:effectLst/>
                <a:latin typeface="Segoe UI Web (West European)"/>
              </a:rPr>
              <a:t> que les </a:t>
            </a:r>
            <a:r>
              <a:rPr lang="en-GB" b="0" i="0" u="none" strike="noStrike" dirty="0" err="1">
                <a:solidFill>
                  <a:srgbClr val="FFFF00"/>
                </a:solidFill>
                <a:effectLst/>
                <a:latin typeface="Segoe UI Web (West European)"/>
              </a:rPr>
              <a:t>opérations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financières</a:t>
            </a:r>
            <a:r>
              <a:rPr lang="en-GB" b="0" i="0" u="none" strike="noStrike" dirty="0">
                <a:solidFill>
                  <a:srgbClr val="FFFF00"/>
                </a:solidFill>
                <a:effectLst/>
                <a:latin typeface="Segoe UI Web (West European)"/>
              </a:rPr>
              <a:t> du </a:t>
            </a:r>
            <a:r>
              <a:rPr lang="en-GB" b="0" i="0" u="none" strike="noStrike" dirty="0" err="1">
                <a:solidFill>
                  <a:srgbClr val="FFFF00"/>
                </a:solidFill>
                <a:effectLst/>
                <a:latin typeface="Segoe UI Web (West European)"/>
              </a:rPr>
              <a:t>compte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soient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correctement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enregistrées</a:t>
            </a:r>
            <a:r>
              <a:rPr lang="en-GB" b="0" i="0" u="none" strike="noStrike" dirty="0">
                <a:solidFill>
                  <a:srgbClr val="FFFF00"/>
                </a:solidFill>
                <a:effectLst/>
                <a:latin typeface="Segoe UI Web (West European)"/>
              </a:rPr>
              <a:t> et </a:t>
            </a:r>
            <a:r>
              <a:rPr lang="en-GB" b="0" i="0" u="none" strike="noStrike" dirty="0" err="1">
                <a:solidFill>
                  <a:srgbClr val="FFFF00"/>
                </a:solidFill>
                <a:effectLst/>
                <a:latin typeface="Segoe UI Web (West European)"/>
              </a:rPr>
              <a:t>déclarées</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Fournir</a:t>
            </a:r>
            <a:r>
              <a:rPr lang="en-GB" b="0" i="0" u="none" strike="noStrike" dirty="0">
                <a:solidFill>
                  <a:srgbClr val="FFFF00"/>
                </a:solidFill>
                <a:effectLst/>
                <a:latin typeface="Segoe UI Web (West European)"/>
              </a:rPr>
              <a:t> un rapport financier au </a:t>
            </a:r>
            <a:r>
              <a:rPr lang="en-GB" b="0" i="0" u="none" strike="noStrike" dirty="0" err="1">
                <a:solidFill>
                  <a:srgbClr val="FFFF00"/>
                </a:solidFill>
                <a:effectLst/>
                <a:latin typeface="Segoe UI Web (West European)"/>
              </a:rPr>
              <a:t>Secrétariat</a:t>
            </a:r>
            <a:r>
              <a:rPr lang="en-GB" b="0" i="0" u="none" strike="noStrike" dirty="0">
                <a:solidFill>
                  <a:srgbClr val="FFFF00"/>
                </a:solidFill>
                <a:effectLst/>
                <a:latin typeface="Segoe UI Web (West European)"/>
              </a:rPr>
              <a:t> et au </a:t>
            </a:r>
            <a:r>
              <a:rPr lang="en-GB" b="0" i="0" u="none" strike="noStrike" dirty="0" err="1">
                <a:solidFill>
                  <a:srgbClr val="FFFF00"/>
                </a:solidFill>
                <a:effectLst/>
                <a:latin typeface="Segoe UI Web (West European)"/>
              </a:rPr>
              <a:t>Comité</a:t>
            </a:r>
            <a:r>
              <a:rPr lang="en-GB" b="0" i="0" u="none" strike="noStrike" dirty="0">
                <a:solidFill>
                  <a:srgbClr val="FFFF00"/>
                </a:solidFill>
                <a:effectLst/>
                <a:latin typeface="Segoe UI Web (West European)"/>
              </a:rPr>
              <a:t> des finances </a:t>
            </a:r>
          </a:p>
          <a:p>
            <a:r>
              <a:rPr lang="en-GB" b="0" i="0" u="none" strike="noStrike" dirty="0" err="1">
                <a:solidFill>
                  <a:srgbClr val="FFFF00"/>
                </a:solidFill>
                <a:effectLst/>
                <a:latin typeface="Segoe UI Web (West European)"/>
              </a:rPr>
              <a:t>Mettre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à</a:t>
            </a:r>
            <a:r>
              <a:rPr lang="en-GB" b="0" i="0" u="none" strike="noStrike" dirty="0">
                <a:solidFill>
                  <a:srgbClr val="FFFF00"/>
                </a:solidFill>
                <a:effectLst/>
                <a:latin typeface="Segoe UI Web (West European)"/>
              </a:rPr>
              <a:t> jour et </a:t>
            </a:r>
            <a:r>
              <a:rPr lang="en-GB" b="0" i="0" u="none" strike="noStrike" dirty="0" err="1">
                <a:solidFill>
                  <a:srgbClr val="FFFF00"/>
                </a:solidFill>
                <a:effectLst/>
                <a:latin typeface="Segoe UI Web (West European)"/>
              </a:rPr>
              <a:t>rapprocher</a:t>
            </a:r>
            <a:r>
              <a:rPr lang="en-GB" b="0" i="0" u="none" strike="noStrike" dirty="0">
                <a:solidFill>
                  <a:srgbClr val="FFFF00"/>
                </a:solidFill>
                <a:effectLst/>
                <a:latin typeface="Segoe UI Web (West European)"/>
              </a:rPr>
              <a:t> les contributions </a:t>
            </a:r>
            <a:r>
              <a:rPr lang="en-GB" b="0" i="0" u="none" strike="noStrike" dirty="0" err="1">
                <a:solidFill>
                  <a:srgbClr val="FFFF00"/>
                </a:solidFill>
                <a:effectLst/>
                <a:latin typeface="Segoe UI Web (West European)"/>
              </a:rPr>
              <a:t>versées</a:t>
            </a:r>
            <a:r>
              <a:rPr lang="en-GB" b="0" i="0" u="none" strike="noStrike" dirty="0">
                <a:solidFill>
                  <a:srgbClr val="FFFF00"/>
                </a:solidFill>
                <a:effectLst/>
                <a:latin typeface="Segoe UI Web (West European)"/>
              </a:rPr>
              <a:t> par les pays </a:t>
            </a:r>
            <a:r>
              <a:rPr lang="en-GB" b="0" i="0" u="none" strike="noStrike" dirty="0" err="1">
                <a:solidFill>
                  <a:srgbClr val="FFFF00"/>
                </a:solidFill>
                <a:effectLst/>
                <a:latin typeface="Segoe UI Web (West European)"/>
              </a:rPr>
              <a:t>membres</a:t>
            </a:r>
            <a:r>
              <a:rPr lang="en-GB" b="0" i="0" u="none" strike="noStrike" dirty="0">
                <a:solidFill>
                  <a:srgbClr val="FFFF00"/>
                </a:solidFill>
                <a:effectLst/>
                <a:latin typeface="Segoe UI Web (West European)"/>
              </a:rPr>
              <a:t> avec le SWIFT et le </a:t>
            </a:r>
            <a:r>
              <a:rPr lang="en-GB" b="0" i="0" u="none" strike="noStrike" dirty="0" err="1">
                <a:solidFill>
                  <a:srgbClr val="FFFF00"/>
                </a:solidFill>
                <a:effectLst/>
                <a:latin typeface="Segoe UI Web (West European)"/>
              </a:rPr>
              <a:t>relevé</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reçus</a:t>
            </a:r>
            <a:r>
              <a:rPr lang="en-GB" b="0" i="0" u="none" strike="noStrike" dirty="0">
                <a:solidFill>
                  <a:srgbClr val="FFFF00"/>
                </a:solidFill>
                <a:effectLst/>
                <a:latin typeface="Segoe UI Web (West European)"/>
              </a:rPr>
              <a:t> de la </a:t>
            </a:r>
            <a:r>
              <a:rPr lang="en-GB" b="0" i="0" u="none" strike="noStrike" dirty="0" err="1">
                <a:solidFill>
                  <a:srgbClr val="FFFF00"/>
                </a:solidFill>
                <a:effectLst/>
                <a:latin typeface="Segoe UI Web (West European)"/>
              </a:rPr>
              <a:t>banque</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Signataire</a:t>
            </a:r>
            <a:r>
              <a:rPr lang="en-GB" b="0" i="0" u="none" strike="noStrike" dirty="0">
                <a:solidFill>
                  <a:srgbClr val="FFFF00"/>
                </a:solidFill>
                <a:effectLst/>
                <a:latin typeface="Segoe UI Web (West European)"/>
              </a:rPr>
              <a:t> du </a:t>
            </a:r>
            <a:r>
              <a:rPr lang="en-GB" b="0" i="0" u="none" strike="noStrike" dirty="0" err="1">
                <a:solidFill>
                  <a:srgbClr val="FFFF00"/>
                </a:solidFill>
                <a:effectLst/>
                <a:latin typeface="Segoe UI Web (West European)"/>
              </a:rPr>
              <a:t>compte</a:t>
            </a:r>
            <a:r>
              <a:rPr lang="en-GB" b="0" i="0" u="none" strike="noStrike" dirty="0">
                <a:solidFill>
                  <a:srgbClr val="FFFF00"/>
                </a:solidFill>
                <a:effectLst/>
                <a:latin typeface="Segoe UI Web (West European)"/>
              </a:rPr>
              <a:t> du Fonds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Servir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a:t>
            </a:r>
            <a:r>
              <a:rPr lang="en-GB" b="0" i="0" u="none" strike="noStrike" dirty="0">
                <a:solidFill>
                  <a:srgbClr val="FFFF00"/>
                </a:solidFill>
                <a:effectLst/>
                <a:latin typeface="Segoe UI Web (West European)"/>
              </a:rPr>
              <a:t> tant que </a:t>
            </a:r>
            <a:r>
              <a:rPr lang="en-GB" b="0" i="0" u="none" strike="noStrike" dirty="0" err="1">
                <a:solidFill>
                  <a:srgbClr val="FFFF00"/>
                </a:solidFill>
                <a:effectLst/>
                <a:latin typeface="Segoe UI Web (West European)"/>
              </a:rPr>
              <a:t>membre</a:t>
            </a:r>
            <a:r>
              <a:rPr lang="en-GB" b="0" i="0" u="none" strike="noStrike" dirty="0">
                <a:solidFill>
                  <a:srgbClr val="FFFF00"/>
                </a:solidFill>
                <a:effectLst/>
                <a:latin typeface="Segoe UI Web (West European)"/>
              </a:rPr>
              <a:t> du </a:t>
            </a:r>
            <a:r>
              <a:rPr lang="en-GB" b="0" i="0" u="none" strike="noStrike" dirty="0" err="1">
                <a:solidFill>
                  <a:srgbClr val="FFFF00"/>
                </a:solidFill>
                <a:effectLst/>
                <a:latin typeface="Segoe UI Web (West European)"/>
              </a:rPr>
              <a:t>Comité</a:t>
            </a:r>
            <a:r>
              <a:rPr lang="en-GB" b="0" i="0" u="none" strike="noStrike" dirty="0">
                <a:solidFill>
                  <a:srgbClr val="FFFF00"/>
                </a:solidFill>
                <a:effectLst/>
                <a:latin typeface="Segoe UI Web (West European)"/>
              </a:rPr>
              <a:t> des finances et de </a:t>
            </a:r>
            <a:r>
              <a:rPr lang="en-GB" b="0" i="0" u="none" strike="noStrike" dirty="0" err="1">
                <a:solidFill>
                  <a:srgbClr val="FFFF00"/>
                </a:solidFill>
                <a:effectLst/>
                <a:latin typeface="Segoe UI Web (West European)"/>
              </a:rPr>
              <a:t>l’audit</a:t>
            </a:r>
            <a:r>
              <a:rPr lang="en-GB" b="0" i="0" u="none" strike="noStrike" dirty="0">
                <a:solidFill>
                  <a:srgbClr val="FFFF00"/>
                </a:solidFill>
                <a:effectLst/>
                <a:latin typeface="Segoe UI Web (West European)"/>
              </a:rPr>
              <a:t> de </a:t>
            </a:r>
            <a:r>
              <a:rPr lang="en-GB" b="0" i="0" u="none" strike="noStrike" dirty="0" err="1">
                <a:solidFill>
                  <a:srgbClr val="FFFF00"/>
                </a:solidFill>
                <a:effectLst/>
                <a:latin typeface="Segoe UI Web (West European)"/>
              </a:rPr>
              <a:t>l’Afrique</a:t>
            </a:r>
            <a:r>
              <a:rPr lang="en-GB" b="0" i="0" u="none" strike="noStrike" dirty="0">
                <a:solidFill>
                  <a:srgbClr val="FFFF00"/>
                </a:solidFill>
                <a:effectLst/>
                <a:latin typeface="Segoe UI Web (West European)"/>
              </a:rPr>
              <a:t> de </a:t>
            </a:r>
            <a:r>
              <a:rPr lang="en-GB" b="0" i="0" u="none" strike="noStrike" dirty="0" err="1">
                <a:solidFill>
                  <a:srgbClr val="FFFF00"/>
                </a:solidFill>
                <a:effectLst/>
                <a:latin typeface="Segoe UI Web (West European)"/>
              </a:rPr>
              <a:t>l’Ouest</a:t>
            </a:r>
            <a:r>
              <a:rPr lang="en-GB" b="0" i="0" u="none" strike="noStrike" dirty="0">
                <a:solidFill>
                  <a:srgbClr val="FFFF00"/>
                </a:solidFill>
                <a:effectLst/>
                <a:latin typeface="Segoe UI Web (West European)"/>
              </a:rPr>
              <a:t> et du Centre </a:t>
            </a:r>
            <a:r>
              <a:rPr lang="en-GB" b="0" i="0" u="none" strike="noStrike" dirty="0" err="1">
                <a:solidFill>
                  <a:srgbClr val="FFFF00"/>
                </a:solidFill>
                <a:effectLst/>
                <a:latin typeface="Segoe UI Web (West European)"/>
              </a:rPr>
              <a:t>si</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nécessaire</a:t>
            </a:r>
            <a:endParaRPr lang="en-US" dirty="0">
              <a:solidFill>
                <a:srgbClr val="FFFF00"/>
              </a:solidFill>
              <a:latin typeface="Berlin Sans FB" panose="020E0602020502020306" pitchFamily="34" charset="0"/>
            </a:endParaRPr>
          </a:p>
        </p:txBody>
      </p:sp>
    </p:spTree>
    <p:extLst>
      <p:ext uri="{BB962C8B-B14F-4D97-AF65-F5344CB8AC3E}">
        <p14:creationId xmlns:p14="http://schemas.microsoft.com/office/powerpoint/2010/main" val="1835834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843" y="131299"/>
            <a:ext cx="11366957" cy="561428"/>
          </a:xfrm>
          <a:solidFill>
            <a:srgbClr val="002060"/>
          </a:solidFill>
        </p:spPr>
        <p:txBody>
          <a:bodyPr>
            <a:normAutofit fontScale="90000"/>
          </a:bodyPr>
          <a:lstStyle/>
          <a:p>
            <a:r>
              <a:rPr lang="en-US" sz="3600" b="1" dirty="0">
                <a:solidFill>
                  <a:srgbClr val="FFFF00"/>
                </a:solidFill>
                <a:latin typeface="Berlin Sans FB" panose="020E0602020502020306" pitchFamily="34" charset="0"/>
                <a:cs typeface="Times New Roman" panose="02020603050405020304" pitchFamily="18" charset="0"/>
              </a:rPr>
              <a:t> ADMINISTRATIONS MEMBRES</a:t>
            </a:r>
            <a:endParaRPr lang="en-US" sz="3600" b="1" dirty="0">
              <a:solidFill>
                <a:srgbClr val="FFFF00"/>
              </a:solidFill>
              <a:latin typeface="Berlin Sans FB" panose="020E0602020502020306" pitchFamily="34" charset="0"/>
            </a:endParaRPr>
          </a:p>
        </p:txBody>
      </p:sp>
      <p:sp>
        <p:nvSpPr>
          <p:cNvPr id="3" name="Content Placeholder 2"/>
          <p:cNvSpPr>
            <a:spLocks noGrp="1"/>
          </p:cNvSpPr>
          <p:nvPr>
            <p:ph idx="1"/>
          </p:nvPr>
        </p:nvSpPr>
        <p:spPr>
          <a:xfrm>
            <a:off x="320050" y="692727"/>
            <a:ext cx="11636423" cy="6165273"/>
          </a:xfrm>
          <a:solidFill>
            <a:srgbClr val="002060"/>
          </a:solidFill>
        </p:spPr>
        <p:txBody>
          <a:bodyPr>
            <a:normAutofit fontScale="92857"/>
          </a:bodyPr>
          <a:lstStyle/>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Les administrations membres doivent verser leurs contributions annuelles en utilisant les renseignements suivants :</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Banque bénéficiaire :</a:t>
            </a:r>
            <a:r>
              <a:rPr lang="en-US" sz="2400" dirty="0" err="1">
                <a:solidFill>
                  <a:srgbClr val="FFFF00"/>
                </a:solidFill>
                <a:latin typeface="Berlin Sans FB" panose="020E0602020502020306" pitchFamily="34" charset="0"/>
                <a:cs typeface="Times New Roman" panose="02020603050405020304" pitchFamily="18" charset="0"/>
              </a:rPr>
              <a:t> Ecobank</a:t>
            </a:r>
            <a:r>
              <a:rPr lang="en-US" sz="2400" dirty="0">
                <a:solidFill>
                  <a:srgbClr val="FFFF00"/>
                </a:solidFill>
                <a:latin typeface="Berlin Sans FB" panose="020E0602020502020306" pitchFamily="34" charset="0"/>
                <a:cs typeface="Times New Roman" panose="02020603050405020304" pitchFamily="18" charset="0"/>
              </a:rPr>
              <a:t> Nigeria Limited</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Code Swift de la banque bénéficiaire : ECOCNGLA</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Nom du compte bénéficiaire : OMD Afrique de l’Ouest et du Centre</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Numéro de compte du bénéficiaire : 1282007045</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Devise : EUR</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Frais de virement bancaire : NOTRE</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Intermediary Bank: Deutsche Bank AG Frankfurt Main Germany</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Compte de l’</a:t>
            </a:r>
            <a:r>
              <a:rPr lang="en-US" sz="2400" dirty="0" err="1">
                <a:solidFill>
                  <a:srgbClr val="FFFF00"/>
                </a:solidFill>
                <a:latin typeface="Berlin Sans FB" panose="020E0602020502020306" pitchFamily="34" charset="0"/>
                <a:cs typeface="Times New Roman" panose="02020603050405020304" pitchFamily="18" charset="0"/>
              </a:rPr>
              <a:t> Ecobank</a:t>
            </a:r>
            <a:r>
              <a:rPr lang="en-US" sz="2400" dirty="0">
                <a:solidFill>
                  <a:srgbClr val="FFFF00"/>
                </a:solidFill>
                <a:latin typeface="Berlin Sans FB" panose="020E0602020502020306" pitchFamily="34" charset="0"/>
                <a:cs typeface="Times New Roman" panose="02020603050405020304" pitchFamily="18" charset="0"/>
              </a:rPr>
              <a:t>avec intermédiaire : 955700000</a:t>
            </a:r>
          </a:p>
          <a:p>
            <a:pPr marL="0" indent="0" algn="just">
              <a:lnSpc>
                <a:spcPct val="100000"/>
              </a:lnSpc>
              <a:buNone/>
            </a:pPr>
            <a:r>
              <a:rPr lang="en-US" sz="2400" dirty="0">
                <a:solidFill>
                  <a:srgbClr val="FFFF00"/>
                </a:solidFill>
                <a:latin typeface="Berlin Sans FB" panose="020E0602020502020306" pitchFamily="34" charset="0"/>
                <a:cs typeface="Times New Roman" panose="02020603050405020304" pitchFamily="18" charset="0"/>
              </a:rPr>
              <a:t>Code Swift Banque Intermédiaire : DEUTDEFF</a:t>
            </a:r>
          </a:p>
          <a:p>
            <a:pPr marL="0" indent="0" algn="just">
              <a:lnSpc>
                <a:spcPct val="100000"/>
              </a:lnSpc>
              <a:buNone/>
            </a:pPr>
            <a:endParaRPr lang="en-US" sz="2400" dirty="0">
              <a:solidFill>
                <a:srgbClr val="FFFF00"/>
              </a:solidFill>
              <a:latin typeface="Berlin Sans FB" panose="020E0602020502020306" pitchFamily="34" charset="0"/>
              <a:cs typeface="Times New Roman" panose="02020603050405020304" pitchFamily="18" charset="0"/>
            </a:endParaRPr>
          </a:p>
          <a:p>
            <a:pPr marL="0" indent="0" algn="just">
              <a:buNone/>
            </a:pPr>
            <a:r>
              <a:rPr lang="en-US" sz="2400" dirty="0">
                <a:solidFill>
                  <a:srgbClr val="FFFF00"/>
                </a:solidFill>
                <a:latin typeface="Berlin Sans FB" panose="020E0602020502020306" pitchFamily="34" charset="0"/>
                <a:cs typeface="Times New Roman" panose="02020603050405020304" pitchFamily="18" charset="0"/>
              </a:rPr>
              <a:t> </a:t>
            </a:r>
          </a:p>
        </p:txBody>
      </p:sp>
      <p:sp>
        <p:nvSpPr>
          <p:cNvPr id="4" name="Slide Number Placeholder 3"/>
          <p:cNvSpPr>
            <a:spLocks noGrp="1"/>
          </p:cNvSpPr>
          <p:nvPr>
            <p:ph type="sldNum" sz="quarter" idx="12"/>
          </p:nvPr>
        </p:nvSpPr>
        <p:spPr/>
        <p:txBody>
          <a:bodyPr/>
          <a:lstStyle/>
          <a:p>
            <a:fld id="{5FB43D2A-2E2E-4134-902D-520A86A4CDEE}" type="slidenum">
              <a:rPr lang="en-US" smtClean="0"/>
              <a:t>4</a:t>
            </a:fld>
            <a:endParaRPr lang="en-US"/>
          </a:p>
        </p:txBody>
      </p:sp>
    </p:spTree>
    <p:extLst>
      <p:ext uri="{BB962C8B-B14F-4D97-AF65-F5344CB8AC3E}">
        <p14:creationId xmlns:p14="http://schemas.microsoft.com/office/powerpoint/2010/main" val="376653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5125"/>
            <a:ext cx="10515600" cy="5811838"/>
          </a:xfrm>
          <a:solidFill>
            <a:srgbClr val="002060"/>
          </a:solidFill>
        </p:spPr>
        <p:txBody>
          <a:bodyPr>
            <a:normAutofit fontScale="97437"/>
          </a:bodyPr>
          <a:lstStyle/>
          <a:p>
            <a:pPr marL="0" indent="0">
              <a:buNone/>
            </a:pPr>
            <a:r>
              <a:rPr lang="en-GB" b="0" i="0" u="none" strike="noStrike" dirty="0" err="1">
                <a:solidFill>
                  <a:srgbClr val="FFFF00"/>
                </a:solidFill>
                <a:effectLst/>
                <a:latin typeface="Segoe UI Web (West European)"/>
              </a:rPr>
              <a:t>Montant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spécifié</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ce</a:t>
            </a:r>
            <a:r>
              <a:rPr lang="en-GB" b="0" i="0" u="none" strike="noStrike" dirty="0">
                <a:solidFill>
                  <a:srgbClr val="FFFF00"/>
                </a:solidFill>
                <a:effectLst/>
                <a:latin typeface="Segoe UI Web (West European)"/>
              </a:rPr>
              <a:t> qui </a:t>
            </a:r>
            <a:r>
              <a:rPr lang="en-GB" b="0" i="0" u="none" strike="noStrike" dirty="0" err="1">
                <a:solidFill>
                  <a:srgbClr val="FFFF00"/>
                </a:solidFill>
                <a:effectLst/>
                <a:latin typeface="Segoe UI Web (West European)"/>
              </a:rPr>
              <a:t>concerne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chaque</a:t>
            </a:r>
            <a:r>
              <a:rPr lang="en-GB" b="0" i="0" u="none" strike="noStrike" dirty="0">
                <a:solidFill>
                  <a:srgbClr val="FFFF00"/>
                </a:solidFill>
                <a:effectLst/>
                <a:latin typeface="Segoe UI Web (West European)"/>
              </a:rPr>
              <a:t> structure </a:t>
            </a:r>
            <a:r>
              <a:rPr lang="en-GB" b="0" i="0" u="none" strike="noStrike" dirty="0" err="1">
                <a:solidFill>
                  <a:srgbClr val="FFFF00"/>
                </a:solidFill>
                <a:effectLst/>
                <a:latin typeface="Segoe UI Web (West European)"/>
              </a:rPr>
              <a:t>régionale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Détails</a:t>
            </a:r>
            <a:r>
              <a:rPr lang="en-GB" b="0" i="0" u="none" strike="noStrike" dirty="0">
                <a:solidFill>
                  <a:srgbClr val="FFFF00"/>
                </a:solidFill>
                <a:effectLst/>
                <a:latin typeface="Segoe UI Web (West European)"/>
              </a:rPr>
              <a:t>: Contribution </a:t>
            </a:r>
            <a:r>
              <a:rPr lang="en-GB" b="0" i="0" u="none" strike="noStrike" dirty="0" err="1">
                <a:solidFill>
                  <a:srgbClr val="FFFF00"/>
                </a:solidFill>
                <a:effectLst/>
                <a:latin typeface="Segoe UI Web (West European)"/>
              </a:rPr>
              <a:t>annuelle</a:t>
            </a:r>
            <a:r>
              <a:rPr lang="en-GB" b="0" i="0" u="none" strike="noStrike" dirty="0">
                <a:solidFill>
                  <a:srgbClr val="FFFF00"/>
                </a:solidFill>
                <a:effectLst/>
                <a:latin typeface="Segoe UI Web (West European)"/>
              </a:rPr>
              <a:t> pour </a:t>
            </a:r>
            <a:r>
              <a:rPr lang="en-GB" b="0" i="0" u="none" strike="noStrike" dirty="0" err="1">
                <a:solidFill>
                  <a:srgbClr val="FFFF00"/>
                </a:solidFill>
                <a:effectLst/>
                <a:latin typeface="Segoe UI Web (West European)"/>
              </a:rPr>
              <a:t>l’année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concernée</a:t>
            </a:r>
            <a:r>
              <a:rPr lang="en-GB" b="0" i="0" u="none" strike="noStrike" dirty="0">
                <a:solidFill>
                  <a:srgbClr val="FFFF00"/>
                </a:solidFill>
                <a:effectLst/>
                <a:latin typeface="Segoe UI Web (West European)"/>
              </a:rPr>
              <a:t>. </a:t>
            </a:r>
          </a:p>
          <a:p>
            <a:pPr marL="0" indent="0">
              <a:buNone/>
            </a:pPr>
            <a:endParaRPr lang="en-GB" dirty="0">
              <a:solidFill>
                <a:srgbClr val="FFFF00"/>
              </a:solidFill>
              <a:latin typeface="Segoe UI Web (West European)"/>
            </a:endParaRPr>
          </a:p>
          <a:p>
            <a:pPr marL="0" indent="0">
              <a:buNone/>
            </a:pPr>
            <a:r>
              <a:rPr lang="en-GB" b="0" i="0" u="none" strike="noStrike" dirty="0" err="1">
                <a:solidFill>
                  <a:srgbClr val="FFFF00"/>
                </a:solidFill>
                <a:effectLst/>
                <a:latin typeface="Segoe UI Web (West European)"/>
              </a:rPr>
              <a:t>Tous</a:t>
            </a:r>
            <a:r>
              <a:rPr lang="en-GB" b="0" i="0" u="none" strike="noStrike" dirty="0">
                <a:solidFill>
                  <a:srgbClr val="FFFF00"/>
                </a:solidFill>
                <a:effectLst/>
                <a:latin typeface="Segoe UI Web (West European)"/>
              </a:rPr>
              <a:t> les </a:t>
            </a:r>
            <a:r>
              <a:rPr lang="en-GB" b="0" i="0" u="none" strike="noStrike" dirty="0" err="1">
                <a:solidFill>
                  <a:srgbClr val="FFFF00"/>
                </a:solidFill>
                <a:effectLst/>
                <a:latin typeface="Segoe UI Web (West European)"/>
              </a:rPr>
              <a:t>paiements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effectués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doivent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indiquer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clairement</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détails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tels</a:t>
            </a:r>
            <a:r>
              <a:rPr lang="en-GB" b="0" i="0" u="none" strike="noStrike" dirty="0">
                <a:solidFill>
                  <a:srgbClr val="FFFF00"/>
                </a:solidFill>
                <a:effectLst/>
                <a:latin typeface="Segoe UI Web (West European)"/>
              </a:rPr>
              <a:t> que le nom du pays et </a:t>
            </a:r>
            <a:r>
              <a:rPr lang="en-GB" b="0" i="0" u="none" strike="noStrike" dirty="0" err="1">
                <a:solidFill>
                  <a:srgbClr val="FFFF00"/>
                </a:solidFill>
                <a:effectLst/>
                <a:latin typeface="Segoe UI Web (West European)"/>
              </a:rPr>
              <a:t>l’année</a:t>
            </a:r>
            <a:r>
              <a:rPr lang="en-GB" b="0" i="0" u="none" strike="noStrike" dirty="0">
                <a:solidFill>
                  <a:srgbClr val="FFFF00"/>
                </a:solidFill>
                <a:effectLst/>
                <a:latin typeface="Segoe UI Web (West European)"/>
              </a:rPr>
              <a:t> pour </a:t>
            </a:r>
            <a:r>
              <a:rPr lang="en-GB" b="0" i="0" u="none" strike="noStrike" dirty="0" err="1">
                <a:solidFill>
                  <a:srgbClr val="FFFF00"/>
                </a:solidFill>
                <a:effectLst/>
                <a:latin typeface="Segoe UI Web (West European)"/>
              </a:rPr>
              <a:t>laquelle</a:t>
            </a:r>
            <a:r>
              <a:rPr lang="en-GB" b="0" i="0" u="none" strike="noStrike" dirty="0">
                <a:solidFill>
                  <a:srgbClr val="FFFF00"/>
                </a:solidFill>
                <a:effectLst/>
                <a:latin typeface="Segoe UI Web (West European)"/>
              </a:rPr>
              <a:t> la contribution </a:t>
            </a:r>
            <a:r>
              <a:rPr lang="en-GB" b="0" i="0" u="none" strike="noStrike" dirty="0" err="1">
                <a:solidFill>
                  <a:srgbClr val="FFFF00"/>
                </a:solidFill>
                <a:effectLst/>
                <a:latin typeface="Segoe UI Web (West European)"/>
              </a:rPr>
              <a:t>est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versée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Cela</a:t>
            </a:r>
            <a:r>
              <a:rPr lang="en-GB" b="0" i="0" u="none" strike="noStrike" dirty="0">
                <a:solidFill>
                  <a:srgbClr val="FFFF00"/>
                </a:solidFill>
                <a:effectLst/>
                <a:latin typeface="Segoe UI Web (West European)"/>
              </a:rPr>
              <a:t> rend la </a:t>
            </a:r>
            <a:r>
              <a:rPr lang="en-GB" b="0" i="0" u="none" strike="noStrike" dirty="0" err="1">
                <a:solidFill>
                  <a:srgbClr val="FFFF00"/>
                </a:solidFill>
                <a:effectLst/>
                <a:latin typeface="Segoe UI Web (West European)"/>
              </a:rPr>
              <a:t>réconciliation</a:t>
            </a:r>
            <a:r>
              <a:rPr lang="en-GB" b="0" i="0" u="none" strike="noStrike" dirty="0">
                <a:solidFill>
                  <a:srgbClr val="FFFF00"/>
                </a:solidFill>
                <a:effectLst/>
                <a:latin typeface="Segoe UI Web (West European)"/>
              </a:rPr>
              <a:t> très facile </a:t>
            </a:r>
          </a:p>
          <a:p>
            <a:r>
              <a:rPr lang="en-GB" b="0" i="0" u="none" strike="noStrike" dirty="0">
                <a:solidFill>
                  <a:srgbClr val="FFFF00"/>
                </a:solidFill>
                <a:effectLst/>
                <a:latin typeface="Segoe UI Web (West European)"/>
              </a:rPr>
              <a:t>Les administrations </a:t>
            </a:r>
            <a:r>
              <a:rPr lang="en-GB" b="0" i="0" u="none" strike="noStrike" dirty="0" err="1">
                <a:solidFill>
                  <a:srgbClr val="FFFF00"/>
                </a:solidFill>
                <a:effectLst/>
                <a:latin typeface="Segoe UI Web (West European)"/>
              </a:rPr>
              <a:t>membres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doivent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envoyer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rapidement</a:t>
            </a:r>
            <a:r>
              <a:rPr lang="en-GB" b="0" i="0" u="none" strike="noStrike" dirty="0">
                <a:solidFill>
                  <a:srgbClr val="FFFF00"/>
                </a:solidFill>
                <a:effectLst/>
                <a:latin typeface="Segoe UI Web (West European)"/>
              </a:rPr>
              <a:t> des copies du virement </a:t>
            </a:r>
            <a:r>
              <a:rPr lang="en-GB" b="0" i="0" u="none" strike="noStrike" dirty="0" err="1">
                <a:solidFill>
                  <a:srgbClr val="FFFF00"/>
                </a:solidFill>
                <a:effectLst/>
                <a:latin typeface="Segoe UI Web (West European)"/>
              </a:rPr>
              <a:t>bancaire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effectué</a:t>
            </a:r>
            <a:r>
              <a:rPr lang="en-GB" b="0" i="0" u="none" strike="noStrike" dirty="0">
                <a:solidFill>
                  <a:srgbClr val="FFFF00"/>
                </a:solidFill>
                <a:effectLst/>
                <a:latin typeface="Segoe UI Web (West European)"/>
              </a:rPr>
              <a:t> au vice-</a:t>
            </a:r>
            <a:r>
              <a:rPr lang="en-GB" b="0" i="0" u="none" strike="noStrike" dirty="0" err="1">
                <a:solidFill>
                  <a:srgbClr val="FFFF00"/>
                </a:solidFill>
                <a:effectLst/>
                <a:latin typeface="Segoe UI Web (West European)"/>
              </a:rPr>
              <a:t>président</a:t>
            </a:r>
            <a:r>
              <a:rPr lang="en-GB" b="0" i="0" u="none" strike="noStrike" dirty="0">
                <a:solidFill>
                  <a:srgbClr val="FFFF00"/>
                </a:solidFill>
                <a:effectLst/>
                <a:latin typeface="Segoe UI Web (West European)"/>
              </a:rPr>
              <a:t> et au </a:t>
            </a:r>
            <a:r>
              <a:rPr lang="en-GB" b="0" i="0" u="none" strike="noStrike" dirty="0" err="1">
                <a:solidFill>
                  <a:srgbClr val="FFFF00"/>
                </a:solidFill>
                <a:effectLst/>
                <a:latin typeface="Segoe UI Web (West European)"/>
              </a:rPr>
              <a:t>gestionnaire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du fonds. </a:t>
            </a:r>
          </a:p>
          <a:p>
            <a:r>
              <a:rPr lang="en-GB" b="0" i="0" u="none" strike="noStrike" dirty="0">
                <a:solidFill>
                  <a:srgbClr val="FFFF00"/>
                </a:solidFill>
                <a:effectLst/>
                <a:latin typeface="Segoe UI Web (West European)"/>
              </a:rPr>
              <a:t>Le </a:t>
            </a:r>
            <a:r>
              <a:rPr lang="en-GB" b="0" i="0" u="none" strike="noStrike" dirty="0" err="1">
                <a:solidFill>
                  <a:srgbClr val="FFFF00"/>
                </a:solidFill>
                <a:effectLst/>
                <a:latin typeface="Segoe UI Web (West European)"/>
              </a:rPr>
              <a:t>paiement</a:t>
            </a:r>
            <a:r>
              <a:rPr lang="en-GB" b="0" i="0" u="none" strike="noStrike" dirty="0">
                <a:solidFill>
                  <a:srgbClr val="FFFF00"/>
                </a:solidFill>
                <a:effectLst/>
                <a:latin typeface="Segoe UI Web (West European)"/>
              </a:rPr>
              <a:t> des contributions ne sera </a:t>
            </a:r>
            <a:r>
              <a:rPr lang="en-GB" b="0" i="0" u="none" strike="noStrike" dirty="0" err="1">
                <a:solidFill>
                  <a:srgbClr val="FFFF00"/>
                </a:solidFill>
                <a:effectLst/>
                <a:latin typeface="Segoe UI Web (West European)"/>
              </a:rPr>
              <a:t>reconnu</a:t>
            </a:r>
            <a:r>
              <a:rPr lang="en-GB" b="0" i="0" u="none" strike="noStrike" dirty="0">
                <a:solidFill>
                  <a:srgbClr val="FFFF00"/>
                </a:solidFill>
                <a:effectLst/>
                <a:latin typeface="Segoe UI Web (West European)"/>
              </a:rPr>
              <a:t> que </a:t>
            </a:r>
            <a:r>
              <a:rPr lang="en-GB" b="0" i="0" u="none" strike="noStrike" dirty="0" err="1">
                <a:solidFill>
                  <a:srgbClr val="FFFF00"/>
                </a:solidFill>
                <a:effectLst/>
                <a:latin typeface="Segoe UI Web (West European)"/>
              </a:rPr>
              <a:t>lorsque</a:t>
            </a:r>
            <a:r>
              <a:rPr lang="en-GB" b="0" i="0" u="none" strike="noStrike" dirty="0">
                <a:solidFill>
                  <a:srgbClr val="FFFF00"/>
                </a:solidFill>
                <a:effectLst/>
                <a:latin typeface="Segoe UI Web (West European)"/>
              </a:rPr>
              <a:t> le </a:t>
            </a:r>
            <a:r>
              <a:rPr lang="en-GB" b="0" i="0" u="none" strike="noStrike" dirty="0" err="1">
                <a:solidFill>
                  <a:srgbClr val="FFFF00"/>
                </a:solidFill>
                <a:effectLst/>
                <a:latin typeface="Segoe UI Web (West European)"/>
              </a:rPr>
              <a:t>paiement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atteindra</a:t>
            </a:r>
            <a:r>
              <a:rPr lang="en-GB" b="0" i="0" u="none" strike="noStrike" dirty="0">
                <a:solidFill>
                  <a:srgbClr val="FFFF00"/>
                </a:solidFill>
                <a:effectLst/>
                <a:latin typeface="Segoe UI Web (West European)"/>
              </a:rPr>
              <a:t> le </a:t>
            </a:r>
            <a:r>
              <a:rPr lang="en-GB" b="0" i="0" u="none" strike="noStrike" dirty="0" err="1">
                <a:solidFill>
                  <a:srgbClr val="FFFF00"/>
                </a:solidFill>
                <a:effectLst/>
                <a:latin typeface="Segoe UI Web (West European)"/>
              </a:rPr>
              <a:t>compte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et sera </a:t>
            </a:r>
            <a:r>
              <a:rPr lang="en-GB" b="0" i="0" u="none" strike="noStrike" dirty="0" err="1">
                <a:solidFill>
                  <a:srgbClr val="FFFF00"/>
                </a:solidFill>
                <a:effectLst/>
                <a:latin typeface="Segoe UI Web (West European)"/>
              </a:rPr>
              <a:t>crédité</a:t>
            </a:r>
            <a:r>
              <a:rPr lang="en-GB" b="0" i="0" u="none" strike="noStrike" dirty="0">
                <a:solidFill>
                  <a:srgbClr val="FFFF00"/>
                </a:solidFill>
                <a:effectLst/>
                <a:latin typeface="Segoe UI Web (West European)"/>
              </a:rPr>
              <a:t>.</a:t>
            </a:r>
            <a:endParaRPr lang="en-US" dirty="0">
              <a:solidFill>
                <a:srgbClr val="FFFF00"/>
              </a:solidFill>
              <a:latin typeface="Berlin Sans FB" panose="020E0602020502020306" pitchFamily="34" charset="0"/>
            </a:endParaRPr>
          </a:p>
        </p:txBody>
      </p:sp>
    </p:spTree>
    <p:extLst>
      <p:ext uri="{BB962C8B-B14F-4D97-AF65-F5344CB8AC3E}">
        <p14:creationId xmlns:p14="http://schemas.microsoft.com/office/powerpoint/2010/main" val="399323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67435567"/>
              </p:ext>
            </p:extLst>
          </p:nvPr>
        </p:nvGraphicFramePr>
        <p:xfrm>
          <a:off x="188635" y="407832"/>
          <a:ext cx="11814730" cy="5676576"/>
        </p:xfrm>
        <a:graphic>
          <a:graphicData uri="http://schemas.openxmlformats.org/drawingml/2006/table">
            <a:tbl>
              <a:tblPr>
                <a:tableStyleId>{5C22544A-7EE6-4342-B048-85BDC9FD1C3A}</a:tableStyleId>
              </a:tblPr>
              <a:tblGrid>
                <a:gridCol w="3792949">
                  <a:extLst>
                    <a:ext uri="{9D8B030D-6E8A-4147-A177-3AD203B41FA5}">
                      <a16:colId xmlns:a16="http://schemas.microsoft.com/office/drawing/2014/main" val="20000"/>
                    </a:ext>
                  </a:extLst>
                </a:gridCol>
                <a:gridCol w="2510714">
                  <a:extLst>
                    <a:ext uri="{9D8B030D-6E8A-4147-A177-3AD203B41FA5}">
                      <a16:colId xmlns:a16="http://schemas.microsoft.com/office/drawing/2014/main" val="20001"/>
                    </a:ext>
                  </a:extLst>
                </a:gridCol>
                <a:gridCol w="2107580">
                  <a:extLst>
                    <a:ext uri="{9D8B030D-6E8A-4147-A177-3AD203B41FA5}">
                      <a16:colId xmlns:a16="http://schemas.microsoft.com/office/drawing/2014/main" val="20002"/>
                    </a:ext>
                  </a:extLst>
                </a:gridCol>
                <a:gridCol w="3403487">
                  <a:extLst>
                    <a:ext uri="{9D8B030D-6E8A-4147-A177-3AD203B41FA5}">
                      <a16:colId xmlns:a16="http://schemas.microsoft.com/office/drawing/2014/main" val="20003"/>
                    </a:ext>
                  </a:extLst>
                </a:gridCol>
              </a:tblGrid>
              <a:tr h="355668">
                <a:tc gridSpan="4">
                  <a:txBody>
                    <a:bodyPr/>
                    <a:lstStyle/>
                    <a:p>
                      <a:pPr algn="l" fontAlgn="b"/>
                      <a:r>
                        <a:rPr lang="en-US" sz="2800" b="1" u="none" strike="noStrike" dirty="0">
                          <a:solidFill>
                            <a:srgbClr val="FFFF00"/>
                          </a:solidFill>
                          <a:effectLst/>
                          <a:latin typeface="Berlin Sans FB" panose="020E0602020502020306" pitchFamily="34" charset="0"/>
                        </a:rPr>
                        <a:t>CONTRIBUTIONS ANNUELLES REÇUES POUR L’ ANNÉE 2023</a:t>
                      </a:r>
                      <a:endParaRPr lang="en-US" sz="2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1260">
                <a:tc>
                  <a:txBody>
                    <a:bodyPr/>
                    <a:lstStyle/>
                    <a:p>
                      <a:pPr algn="l" fontAlgn="b"/>
                      <a:r>
                        <a:rPr lang="en-US" sz="1800" b="1" u="none" strike="noStrike">
                          <a:solidFill>
                            <a:srgbClr val="FFFF00"/>
                          </a:solidFill>
                          <a:effectLst/>
                          <a:latin typeface="Berlin Sans FB" panose="020E0602020502020306" pitchFamily="34" charset="0"/>
                        </a:rPr>
                        <a:t>PAYS</a:t>
                      </a:r>
                      <a:endParaRPr lang="en-US" sz="1800" b="1"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dirty="0">
                          <a:solidFill>
                            <a:srgbClr val="FFFF00"/>
                          </a:solidFill>
                          <a:effectLst/>
                          <a:latin typeface="Berlin Sans FB" panose="020E0602020502020306" pitchFamily="34" charset="0"/>
                        </a:rPr>
                        <a:t>MONTANT </a:t>
                      </a:r>
                      <a:endParaRPr lang="en-US" sz="1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a:solidFill>
                            <a:srgbClr val="FFFF00"/>
                          </a:solidFill>
                          <a:effectLst/>
                          <a:latin typeface="Berlin Sans FB" panose="020E0602020502020306" pitchFamily="34" charset="0"/>
                        </a:rPr>
                        <a:t>DATE</a:t>
                      </a:r>
                      <a:endParaRPr lang="en-US" sz="1800" b="1" i="0" u="none" strike="noStrike">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1800" b="1" u="none" strike="noStrike" dirty="0">
                          <a:solidFill>
                            <a:srgbClr val="FFFF00"/>
                          </a:solidFill>
                          <a:effectLst/>
                          <a:latin typeface="Berlin Sans FB" panose="020E0602020502020306" pitchFamily="34" charset="0"/>
                        </a:rPr>
                        <a:t>ANNÉE</a:t>
                      </a:r>
                      <a:endParaRPr lang="en-US" sz="18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1"/>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GUINÉE</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€8,000.00</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01.01.2023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2"/>
                  </a:ext>
                </a:extLst>
              </a:tr>
              <a:tr h="405430">
                <a:tc>
                  <a:txBody>
                    <a:bodyPr/>
                    <a:lstStyle/>
                    <a:p>
                      <a:pPr algn="l" fontAlgn="b"/>
                      <a:r>
                        <a:rPr lang="en-US" sz="3200" u="none" strike="noStrike" dirty="0">
                          <a:solidFill>
                            <a:srgbClr val="FFFF00"/>
                          </a:solidFill>
                          <a:effectLst/>
                          <a:latin typeface="Berlin Sans FB" panose="020E0602020502020306" pitchFamily="34" charset="0"/>
                        </a:rPr>
                        <a:t>RÉPUBLIQUE DU NIGER</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€13,500.00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 10.03.2023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r" fontAlgn="b"/>
                      <a:r>
                        <a:rPr lang="en-US" sz="3200" u="none" strike="noStrike" dirty="0">
                          <a:solidFill>
                            <a:srgbClr val="FFFF00"/>
                          </a:solidFill>
                          <a:effectLst/>
                          <a:latin typeface="Berlin Sans FB" panose="020E0602020502020306" pitchFamily="34" charset="0"/>
                        </a:rPr>
                        <a:t>2023</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3"/>
                  </a:ext>
                </a:extLst>
              </a:tr>
              <a:tr h="405430">
                <a:tc>
                  <a:txBody>
                    <a:bodyPr/>
                    <a:lstStyle/>
                    <a:p>
                      <a:pPr algn="l" fontAlgn="b"/>
                      <a:r>
                        <a:rPr lang="en-US" sz="3200" u="none" strike="noStrike" dirty="0">
                          <a:solidFill>
                            <a:srgbClr val="FFFF00"/>
                          </a:solidFill>
                          <a:effectLst/>
                          <a:latin typeface="Berlin Sans FB" panose="020E0602020502020306" pitchFamily="34" charset="0"/>
                        </a:rPr>
                        <a:t>GABON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€13,690.00 </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29.03.202</a:t>
                      </a:r>
                      <a:r>
                        <a:rPr lang="en-US" sz="3200" b="0" i="0" u="none" strike="noStrike" dirty="0">
                          <a:solidFill>
                            <a:srgbClr val="FFFF00"/>
                          </a:solidFill>
                          <a:effectLst/>
                          <a:latin typeface="Berlin Sans FB" panose="020E0602020502020306" pitchFamily="34" charset="0"/>
                        </a:rPr>
                        <a:t>3</a:t>
                      </a:r>
                    </a:p>
                  </a:txBody>
                  <a:tcPr marL="8976" marR="8976" marT="8976" marB="0" anchor="b">
                    <a:solidFill>
                      <a:srgbClr val="002060"/>
                    </a:solidFill>
                  </a:tcPr>
                </a:tc>
                <a:tc>
                  <a:txBody>
                    <a:bodyPr/>
                    <a:lstStyle/>
                    <a:p>
                      <a:pPr algn="r" fontAlgn="b"/>
                      <a:r>
                        <a:rPr lang="en-US" sz="3200" u="none" strike="noStrike" dirty="0">
                          <a:solidFill>
                            <a:srgbClr val="FFFF00"/>
                          </a:solidFill>
                          <a:effectLst/>
                          <a:latin typeface="Berlin Sans FB" panose="020E0602020502020306" pitchFamily="34" charset="0"/>
                        </a:rPr>
                        <a:t>2023</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04"/>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CAP-VERT</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€10,000.00</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31.03.2023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2021</a:t>
                      </a:r>
                    </a:p>
                  </a:txBody>
                  <a:tcPr marL="8976" marR="8976" marT="8976" marB="0" anchor="b">
                    <a:solidFill>
                      <a:srgbClr val="002060"/>
                    </a:solidFill>
                  </a:tcPr>
                </a:tc>
                <a:extLst>
                  <a:ext uri="{0D108BD9-81ED-4DB2-BD59-A6C34878D82A}">
                    <a16:rowId xmlns:a16="http://schemas.microsoft.com/office/drawing/2014/main" val="10005"/>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COTE</a:t>
                      </a:r>
                      <a:r>
                        <a:rPr lang="en-US" sz="3200" b="0" i="0" u="none" strike="noStrike" baseline="0" dirty="0">
                          <a:solidFill>
                            <a:srgbClr val="FFFF00"/>
                          </a:solidFill>
                          <a:effectLst/>
                          <a:latin typeface="Berlin Sans FB" panose="020E0602020502020306" pitchFamily="34" charset="0"/>
                        </a:rPr>
                        <a:t> D’IVOIRE</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10,000.00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11.04.2023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6"/>
                  </a:ext>
                </a:extLst>
              </a:tr>
              <a:tr h="405430">
                <a:tc>
                  <a:txBody>
                    <a:bodyPr/>
                    <a:lstStyle/>
                    <a:p>
                      <a:pPr algn="l" fontAlgn="b"/>
                      <a:r>
                        <a:rPr lang="en-US" sz="2800" b="0" i="0" u="none" strike="noStrike" dirty="0">
                          <a:solidFill>
                            <a:srgbClr val="FFFF00"/>
                          </a:solidFill>
                          <a:effectLst/>
                          <a:latin typeface="Berlin Sans FB" panose="020E0602020502020306" pitchFamily="34" charset="0"/>
                        </a:rPr>
                        <a:t>RDC</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17,000.00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13.04.2023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7"/>
                  </a:ext>
                </a:extLst>
              </a:tr>
              <a:tr h="405430">
                <a:tc>
                  <a:txBody>
                    <a:bodyPr/>
                    <a:lstStyle/>
                    <a:p>
                      <a:pPr algn="l" fontAlgn="b"/>
                      <a:r>
                        <a:rPr lang="en-US" sz="3200" u="none" strike="noStrike" dirty="0">
                          <a:solidFill>
                            <a:srgbClr val="FFFF00"/>
                          </a:solidFill>
                          <a:effectLst/>
                          <a:latin typeface="Berlin Sans FB" panose="020E0602020502020306" pitchFamily="34" charset="0"/>
                        </a:rPr>
                        <a:t>NIGÉRIA</a:t>
                      </a:r>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a:t>
                      </a:r>
                      <a:r>
                        <a:rPr lang="en-US" sz="3200" b="0" i="0" u="none" strike="noStrike" dirty="0">
                          <a:solidFill>
                            <a:srgbClr val="FFFF00"/>
                          </a:solidFill>
                          <a:effectLst/>
                          <a:latin typeface="Berlin Sans FB" panose="020E0602020502020306" pitchFamily="34" charset="0"/>
                        </a:rPr>
                        <a:t>29,500.00</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17.04.2023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8"/>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SIERRA LEONE</a:t>
                      </a:r>
                    </a:p>
                  </a:txBody>
                  <a:tcPr marL="8976" marR="8976" marT="8976" marB="0" anchor="b">
                    <a:solidFill>
                      <a:srgbClr val="002060"/>
                    </a:solidFill>
                  </a:tcPr>
                </a:tc>
                <a:tc>
                  <a:txBody>
                    <a:bodyPr/>
                    <a:lstStyle/>
                    <a:p>
                      <a:pPr algn="l" fontAlgn="b"/>
                      <a:r>
                        <a:rPr lang="en-US" sz="3200" u="none" strike="noStrike" dirty="0">
                          <a:solidFill>
                            <a:srgbClr val="FFFF00"/>
                          </a:solidFill>
                          <a:effectLst/>
                          <a:latin typeface="Berlin Sans FB" panose="020E0602020502020306" pitchFamily="34" charset="0"/>
                        </a:rPr>
                        <a:t>12 OOO €</a:t>
                      </a:r>
                      <a:r>
                        <a:rPr lang="en-US" sz="3200" b="0" i="0" u="none" strike="noStrike" dirty="0">
                          <a:solidFill>
                            <a:srgbClr val="FFFF00"/>
                          </a:solidFill>
                          <a:effectLst/>
                          <a:latin typeface="Berlin Sans FB" panose="020E0602020502020306" pitchFamily="34" charset="0"/>
                        </a:rPr>
                        <a:t>. OO</a:t>
                      </a:r>
                    </a:p>
                  </a:txBody>
                  <a:tcPr marL="8976" marR="8976" marT="8976" marB="0" anchor="b">
                    <a:solidFill>
                      <a:srgbClr val="002060"/>
                    </a:solidFill>
                  </a:tcPr>
                </a:tc>
                <a:tc>
                  <a:txBody>
                    <a:bodyPr/>
                    <a:lstStyle/>
                    <a:p>
                      <a:pPr algn="l" fontAlgn="b"/>
                      <a:r>
                        <a:rPr lang="en-US" sz="3200" b="0" i="0" u="none" strike="noStrike" dirty="0">
                          <a:solidFill>
                            <a:srgbClr val="FFFF00"/>
                          </a:solidFill>
                          <a:effectLst/>
                          <a:latin typeface="Berlin Sans FB" panose="020E0602020502020306" pitchFamily="34" charset="0"/>
                        </a:rPr>
                        <a:t>26.04.2023</a:t>
                      </a:r>
                    </a:p>
                  </a:txBody>
                  <a:tcPr marL="8976" marR="8976" marT="8976" marB="0" anchor="b">
                    <a:solidFill>
                      <a:srgbClr val="002060"/>
                    </a:solidFill>
                  </a:tcPr>
                </a:tc>
                <a:tc>
                  <a:txBody>
                    <a:bodyPr/>
                    <a:lstStyle/>
                    <a:p>
                      <a:pPr algn="r" fontAlgn="b"/>
                      <a:r>
                        <a:rPr lang="en-US" sz="3200" b="0" i="0" u="none" strike="noStrike" dirty="0">
                          <a:solidFill>
                            <a:srgbClr val="FFFF00"/>
                          </a:solidFill>
                          <a:effectLst/>
                          <a:latin typeface="Berlin Sans FB" panose="020E0602020502020306" pitchFamily="34" charset="0"/>
                        </a:rPr>
                        <a:t>2023</a:t>
                      </a:r>
                    </a:p>
                  </a:txBody>
                  <a:tcPr marL="8976" marR="8976" marT="8976" marB="0" anchor="b">
                    <a:solidFill>
                      <a:srgbClr val="002060"/>
                    </a:solidFill>
                  </a:tcPr>
                </a:tc>
                <a:extLst>
                  <a:ext uri="{0D108BD9-81ED-4DB2-BD59-A6C34878D82A}">
                    <a16:rowId xmlns:a16="http://schemas.microsoft.com/office/drawing/2014/main" val="10009"/>
                  </a:ext>
                </a:extLst>
              </a:tr>
              <a:tr h="405430">
                <a:tc>
                  <a:txBody>
                    <a:bodyPr/>
                    <a:lstStyle/>
                    <a:p>
                      <a:pPr algn="l" fontAlgn="b"/>
                      <a:r>
                        <a:rPr lang="en-US" sz="3200" b="0" i="0" u="none" strike="noStrike" dirty="0">
                          <a:solidFill>
                            <a:srgbClr val="FFFF00"/>
                          </a:solidFill>
                          <a:effectLst/>
                          <a:latin typeface="Berlin Sans FB" panose="020E0602020502020306" pitchFamily="34" charset="0"/>
                        </a:rPr>
                        <a:t>TOTAL</a:t>
                      </a:r>
                    </a:p>
                  </a:txBody>
                  <a:tcPr marL="8976" marR="8976" marT="8976" marB="0" anchor="b">
                    <a:solidFill>
                      <a:srgbClr val="002060"/>
                    </a:solidFill>
                  </a:tcPr>
                </a:tc>
                <a:tc>
                  <a:txBody>
                    <a:bodyPr/>
                    <a:lstStyle/>
                    <a:p>
                      <a:pPr algn="l" fontAlgn="b"/>
                      <a:r>
                        <a:rPr lang="en-US" sz="3200" b="1" u="none" strike="noStrike" dirty="0">
                          <a:solidFill>
                            <a:srgbClr val="FFFF00"/>
                          </a:solidFill>
                          <a:effectLst/>
                          <a:latin typeface="Berlin Sans FB" panose="020E0602020502020306" pitchFamily="34" charset="0"/>
                        </a:rPr>
                        <a:t>€113,690.00</a:t>
                      </a:r>
                      <a:endParaRPr lang="en-US" sz="3200" b="1"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l"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tc>
                  <a:txBody>
                    <a:bodyPr/>
                    <a:lstStyle/>
                    <a:p>
                      <a:pPr algn="r" fontAlgn="b"/>
                      <a:endParaRPr lang="en-US" sz="3200" b="0" i="0" u="none" strike="noStrike" dirty="0">
                        <a:solidFill>
                          <a:srgbClr val="FFFF00"/>
                        </a:solidFill>
                        <a:effectLst/>
                        <a:latin typeface="Berlin Sans FB" panose="020E0602020502020306" pitchFamily="34" charset="0"/>
                      </a:endParaRPr>
                    </a:p>
                  </a:txBody>
                  <a:tcPr marL="8976" marR="8976" marT="8976" marB="0" anchor="b">
                    <a:solidFill>
                      <a:srgbClr val="002060"/>
                    </a:solidFill>
                  </a:tcPr>
                </a:tc>
                <a:extLst>
                  <a:ext uri="{0D108BD9-81ED-4DB2-BD59-A6C34878D82A}">
                    <a16:rowId xmlns:a16="http://schemas.microsoft.com/office/drawing/2014/main" val="10010"/>
                  </a:ext>
                </a:extLst>
              </a:tr>
            </a:tbl>
          </a:graphicData>
        </a:graphic>
      </p:graphicFrame>
      <p:sp>
        <p:nvSpPr>
          <p:cNvPr id="8" name="Slide Number Placeholder 7"/>
          <p:cNvSpPr>
            <a:spLocks noGrp="1"/>
          </p:cNvSpPr>
          <p:nvPr>
            <p:ph type="sldNum" sz="quarter" idx="12"/>
          </p:nvPr>
        </p:nvSpPr>
        <p:spPr/>
        <p:txBody>
          <a:bodyPr/>
          <a:lstStyle/>
          <a:p>
            <a:fld id="{5FB43D2A-2E2E-4134-902D-520A86A4CDEE}" type="slidenum">
              <a:rPr lang="en-US" smtClean="0"/>
              <a:t>6</a:t>
            </a:fld>
            <a:endParaRPr lang="en-US"/>
          </a:p>
        </p:txBody>
      </p:sp>
    </p:spTree>
    <p:extLst>
      <p:ext uri="{BB962C8B-B14F-4D97-AF65-F5344CB8AC3E}">
        <p14:creationId xmlns:p14="http://schemas.microsoft.com/office/powerpoint/2010/main" val="1269544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57190" y="160841"/>
            <a:ext cx="12077619" cy="1679381"/>
          </a:xfrm>
          <a:prstGeom prst="rect">
            <a:avLst/>
          </a:prstGeom>
          <a:solidFill>
            <a:srgbClr val="002060"/>
          </a:solidFill>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solidFill>
                  <a:srgbClr val="FFFF00"/>
                </a:solidFill>
                <a:latin typeface="Berlin Sans FB" panose="020E0602020502020306" pitchFamily="34" charset="0"/>
                <a:cs typeface="Times New Roman" panose="02020603050405020304" pitchFamily="18" charset="0"/>
              </a:rPr>
              <a:t>RÉSUMÉ DES DEMANDES DE FONDS REÇUES DES STRUCTURES</a:t>
            </a:r>
            <a:r>
              <a:rPr lang="en-US" sz="3200" baseline="30000" dirty="0">
                <a:solidFill>
                  <a:srgbClr val="FFFF00"/>
                </a:solidFill>
                <a:latin typeface="Berlin Sans FB" panose="020E0602020502020306" pitchFamily="34" charset="0"/>
                <a:cs typeface="Times New Roman" panose="02020603050405020304" pitchFamily="18" charset="0"/>
              </a:rPr>
              <a:t> </a:t>
            </a:r>
            <a:r>
              <a:rPr lang="en-US" sz="3200" dirty="0">
                <a:solidFill>
                  <a:srgbClr val="FFFF00"/>
                </a:solidFill>
                <a:latin typeface="Berlin Sans FB" panose="020E0602020502020306" pitchFamily="34" charset="0"/>
                <a:cs typeface="Times New Roman" panose="02020603050405020304" pitchFamily="18" charset="0"/>
              </a:rPr>
              <a:t>RÉGIONALES DEPUIS LE 31 OCTOBRE 2022</a:t>
            </a:r>
          </a:p>
        </p:txBody>
      </p:sp>
      <p:graphicFrame>
        <p:nvGraphicFramePr>
          <p:cNvPr id="7" name="Table 6"/>
          <p:cNvGraphicFramePr>
            <a:graphicFrameLocks noGrp="1"/>
          </p:cNvGraphicFramePr>
          <p:nvPr>
            <p:extLst>
              <p:ext uri="{D42A27DB-BD31-4B8C-83A1-F6EECF244321}">
                <p14:modId xmlns:p14="http://schemas.microsoft.com/office/powerpoint/2010/main" val="2850947131"/>
              </p:ext>
            </p:extLst>
          </p:nvPr>
        </p:nvGraphicFramePr>
        <p:xfrm>
          <a:off x="318324" y="1146717"/>
          <a:ext cx="11555352" cy="5673904"/>
        </p:xfrm>
        <a:graphic>
          <a:graphicData uri="http://schemas.openxmlformats.org/drawingml/2006/table">
            <a:tbl>
              <a:tblPr firstRow="1" bandRow="1">
                <a:tableStyleId>{5C22544A-7EE6-4342-B048-85BDC9FD1C3A}</a:tableStyleId>
              </a:tblPr>
              <a:tblGrid>
                <a:gridCol w="3936490">
                  <a:extLst>
                    <a:ext uri="{9D8B030D-6E8A-4147-A177-3AD203B41FA5}">
                      <a16:colId xmlns:a16="http://schemas.microsoft.com/office/drawing/2014/main" val="20000"/>
                    </a:ext>
                  </a:extLst>
                </a:gridCol>
                <a:gridCol w="3809431">
                  <a:extLst>
                    <a:ext uri="{9D8B030D-6E8A-4147-A177-3AD203B41FA5}">
                      <a16:colId xmlns:a16="http://schemas.microsoft.com/office/drawing/2014/main" val="20001"/>
                    </a:ext>
                  </a:extLst>
                </a:gridCol>
                <a:gridCol w="3809431">
                  <a:extLst>
                    <a:ext uri="{9D8B030D-6E8A-4147-A177-3AD203B41FA5}">
                      <a16:colId xmlns:a16="http://schemas.microsoft.com/office/drawing/2014/main" val="20002"/>
                    </a:ext>
                  </a:extLst>
                </a:gridCol>
              </a:tblGrid>
              <a:tr h="863420">
                <a:tc>
                  <a:txBody>
                    <a:bodyPr/>
                    <a:lstStyle/>
                    <a:p>
                      <a:r>
                        <a:rPr lang="en-US" dirty="0">
                          <a:solidFill>
                            <a:srgbClr val="FFFF00"/>
                          </a:solidFill>
                          <a:latin typeface="Berlin Sans FB" panose="020E0602020502020306" pitchFamily="34" charset="0"/>
                          <a:cs typeface="Times New Roman" panose="02020603050405020304" pitchFamily="18" charset="0"/>
                        </a:rPr>
                        <a:t>NOM DE LA STRUCTURE RÉGIONALE</a:t>
                      </a:r>
                    </a:p>
                  </a:txBody>
                  <a:tcPr>
                    <a:solidFill>
                      <a:srgbClr val="002060"/>
                    </a:solidFill>
                  </a:tcPr>
                </a:tc>
                <a:tc>
                  <a:txBody>
                    <a:bodyPr/>
                    <a:lstStyle/>
                    <a:p>
                      <a:r>
                        <a:rPr lang="en-US" dirty="0">
                          <a:solidFill>
                            <a:srgbClr val="FFFF00"/>
                          </a:solidFill>
                          <a:latin typeface="Berlin Sans FB" panose="020E0602020502020306" pitchFamily="34" charset="0"/>
                          <a:cs typeface="Times New Roman" panose="02020603050405020304" pitchFamily="18" charset="0"/>
                        </a:rPr>
                        <a:t>NOMBRE DE DEMANDES FAITES</a:t>
                      </a:r>
                    </a:p>
                  </a:txBody>
                  <a:tcPr>
                    <a:solidFill>
                      <a:srgbClr val="002060"/>
                    </a:solidFill>
                  </a:tcPr>
                </a:tc>
                <a:tc>
                  <a:txBody>
                    <a:bodyPr/>
                    <a:lstStyle/>
                    <a:p>
                      <a:r>
                        <a:rPr lang="en-US" dirty="0">
                          <a:solidFill>
                            <a:srgbClr val="FFFF00"/>
                          </a:solidFill>
                          <a:latin typeface="Berlin Sans FB" panose="020E0602020502020306" pitchFamily="34" charset="0"/>
                          <a:cs typeface="Times New Roman" panose="02020603050405020304" pitchFamily="18" charset="0"/>
                        </a:rPr>
                        <a:t>MONTANT</a:t>
                      </a:r>
                      <a:r>
                        <a:rPr lang="en-US" baseline="0" dirty="0">
                          <a:solidFill>
                            <a:srgbClr val="FFFF00"/>
                          </a:solidFill>
                          <a:latin typeface="Berlin Sans FB" panose="020E0602020502020306" pitchFamily="34" charset="0"/>
                          <a:cs typeface="Times New Roman" panose="02020603050405020304" pitchFamily="18" charset="0"/>
                        </a:rPr>
                        <a:t> DEMANDÉ EN EUROS</a:t>
                      </a:r>
                      <a:endParaRPr lang="en-US" dirty="0">
                        <a:solidFill>
                          <a:srgbClr val="FFFF00"/>
                        </a:solidFill>
                        <a:latin typeface="Berlin Sans FB" panose="020E0602020502020306" pitchFamily="34" charset="0"/>
                        <a:cs typeface="Times New Roman" panose="02020603050405020304" pitchFamily="18" charset="0"/>
                      </a:endParaRPr>
                    </a:p>
                  </a:txBody>
                  <a:tcPr>
                    <a:solidFill>
                      <a:srgbClr val="002060"/>
                    </a:solidFill>
                  </a:tcPr>
                </a:tc>
                <a:extLst>
                  <a:ext uri="{0D108BD9-81ED-4DB2-BD59-A6C34878D82A}">
                    <a16:rowId xmlns:a16="http://schemas.microsoft.com/office/drawing/2014/main" val="10000"/>
                  </a:ext>
                </a:extLst>
              </a:tr>
              <a:tr h="493383">
                <a:tc>
                  <a:txBody>
                    <a:bodyPr/>
                    <a:lstStyle/>
                    <a:p>
                      <a:r>
                        <a:rPr lang="en-US" dirty="0">
                          <a:solidFill>
                            <a:srgbClr val="FFFF00"/>
                          </a:solidFill>
                          <a:latin typeface="Berlin Sans FB" panose="020E0602020502020306" pitchFamily="34" charset="0"/>
                        </a:rPr>
                        <a:t>BRLR</a:t>
                      </a:r>
                      <a:r>
                        <a:rPr lang="en-US" baseline="0" dirty="0">
                          <a:solidFill>
                            <a:srgbClr val="FFFF00"/>
                          </a:solidFill>
                          <a:latin typeface="Berlin Sans FB" panose="020E0602020502020306" pitchFamily="34" charset="0"/>
                        </a:rPr>
                        <a:t> AO</a:t>
                      </a:r>
                      <a:endParaRPr lang="en-US" dirty="0">
                        <a:solidFill>
                          <a:srgbClr val="FFFF00"/>
                        </a:solidFill>
                        <a:latin typeface="Berlin Sans FB" panose="020E0602020502020306" pitchFamily="34" charset="0"/>
                      </a:endParaRPr>
                    </a:p>
                  </a:txBody>
                  <a:tcPr>
                    <a:solidFill>
                      <a:srgbClr val="002060"/>
                    </a:solidFill>
                  </a:tcPr>
                </a:tc>
                <a:tc>
                  <a:txBody>
                    <a:bodyPr/>
                    <a:lstStyle/>
                    <a:p>
                      <a:r>
                        <a:rPr lang="en-US" dirty="0">
                          <a:solidFill>
                            <a:srgbClr val="FFFF00"/>
                          </a:solidFill>
                          <a:latin typeface="Berlin Sans FB" panose="020E0602020502020306" pitchFamily="34" charset="0"/>
                        </a:rPr>
                        <a:t>7</a:t>
                      </a:r>
                    </a:p>
                  </a:txBody>
                  <a:tcPr>
                    <a:solidFill>
                      <a:srgbClr val="002060"/>
                    </a:solidFill>
                  </a:tcPr>
                </a:tc>
                <a:tc>
                  <a:txBody>
                    <a:bodyPr/>
                    <a:lstStyle/>
                    <a:p>
                      <a:r>
                        <a:rPr lang="en-US" dirty="0">
                          <a:solidFill>
                            <a:srgbClr val="FFFF00"/>
                          </a:solidFill>
                          <a:latin typeface="Berlin Sans FB" panose="020E0602020502020306" pitchFamily="34" charset="0"/>
                        </a:rPr>
                        <a:t>28,066</a:t>
                      </a:r>
                    </a:p>
                  </a:txBody>
                  <a:tcPr>
                    <a:solidFill>
                      <a:srgbClr val="002060"/>
                    </a:solidFill>
                  </a:tcPr>
                </a:tc>
                <a:extLst>
                  <a:ext uri="{0D108BD9-81ED-4DB2-BD59-A6C34878D82A}">
                    <a16:rowId xmlns:a16="http://schemas.microsoft.com/office/drawing/2014/main" val="10001"/>
                  </a:ext>
                </a:extLst>
              </a:tr>
              <a:tr h="493383">
                <a:tc>
                  <a:txBody>
                    <a:bodyPr/>
                    <a:lstStyle/>
                    <a:p>
                      <a:r>
                        <a:rPr lang="en-US" dirty="0">
                          <a:solidFill>
                            <a:srgbClr val="FFFF00"/>
                          </a:solidFill>
                          <a:latin typeface="Berlin Sans FB" panose="020E0602020502020306" pitchFamily="34" charset="0"/>
                        </a:rPr>
                        <a:t>BRLR AC</a:t>
                      </a:r>
                    </a:p>
                  </a:txBody>
                  <a:tcPr>
                    <a:solidFill>
                      <a:srgbClr val="002060"/>
                    </a:solidFill>
                  </a:tcPr>
                </a:tc>
                <a:tc>
                  <a:txBody>
                    <a:bodyPr/>
                    <a:lstStyle/>
                    <a:p>
                      <a:r>
                        <a:rPr lang="en-US" dirty="0">
                          <a:solidFill>
                            <a:srgbClr val="FFFF00"/>
                          </a:solidFill>
                          <a:latin typeface="Berlin Sans FB" panose="020E0602020502020306" pitchFamily="34" charset="0"/>
                        </a:rPr>
                        <a:t>9</a:t>
                      </a:r>
                    </a:p>
                  </a:txBody>
                  <a:tcPr>
                    <a:solidFill>
                      <a:srgbClr val="002060"/>
                    </a:solidFill>
                  </a:tcPr>
                </a:tc>
                <a:tc>
                  <a:txBody>
                    <a:bodyPr/>
                    <a:lstStyle/>
                    <a:p>
                      <a:r>
                        <a:rPr lang="en-US" dirty="0">
                          <a:solidFill>
                            <a:srgbClr val="FFFF00"/>
                          </a:solidFill>
                          <a:latin typeface="Berlin Sans FB" panose="020E0602020502020306" pitchFamily="34" charset="0"/>
                        </a:rPr>
                        <a:t>63,251</a:t>
                      </a:r>
                    </a:p>
                  </a:txBody>
                  <a:tcPr>
                    <a:solidFill>
                      <a:srgbClr val="002060"/>
                    </a:solidFill>
                  </a:tcPr>
                </a:tc>
                <a:extLst>
                  <a:ext uri="{0D108BD9-81ED-4DB2-BD59-A6C34878D82A}">
                    <a16:rowId xmlns:a16="http://schemas.microsoft.com/office/drawing/2014/main" val="10002"/>
                  </a:ext>
                </a:extLst>
              </a:tr>
              <a:tr h="493383">
                <a:tc>
                  <a:txBody>
                    <a:bodyPr/>
                    <a:lstStyle/>
                    <a:p>
                      <a:r>
                        <a:rPr lang="en-US" dirty="0">
                          <a:solidFill>
                            <a:srgbClr val="FFFF00"/>
                          </a:solidFill>
                          <a:latin typeface="Berlin Sans FB" panose="020E0602020502020306" pitchFamily="34" charset="0"/>
                        </a:rPr>
                        <a:t>BRRC ABIDJAN</a:t>
                      </a:r>
                    </a:p>
                  </a:txBody>
                  <a:tcPr>
                    <a:solidFill>
                      <a:srgbClr val="002060"/>
                    </a:solidFill>
                  </a:tcPr>
                </a:tc>
                <a:tc>
                  <a:txBody>
                    <a:bodyPr/>
                    <a:lstStyle/>
                    <a:p>
                      <a:r>
                        <a:rPr lang="en-US" dirty="0">
                          <a:solidFill>
                            <a:srgbClr val="FFFF00"/>
                          </a:solidFill>
                          <a:latin typeface="Berlin Sans FB" panose="020E0602020502020306" pitchFamily="34" charset="0"/>
                        </a:rPr>
                        <a:t>18</a:t>
                      </a:r>
                    </a:p>
                  </a:txBody>
                  <a:tcPr>
                    <a:solidFill>
                      <a:srgbClr val="002060"/>
                    </a:solidFill>
                  </a:tcPr>
                </a:tc>
                <a:tc>
                  <a:txBody>
                    <a:bodyPr/>
                    <a:lstStyle/>
                    <a:p>
                      <a:r>
                        <a:rPr lang="en-US" dirty="0">
                          <a:solidFill>
                            <a:srgbClr val="FFFF00"/>
                          </a:solidFill>
                          <a:latin typeface="Berlin Sans FB" panose="020E0602020502020306" pitchFamily="34" charset="0"/>
                        </a:rPr>
                        <a:t>55,641</a:t>
                      </a:r>
                    </a:p>
                  </a:txBody>
                  <a:tcPr>
                    <a:solidFill>
                      <a:srgbClr val="002060"/>
                    </a:solidFill>
                  </a:tcPr>
                </a:tc>
                <a:extLst>
                  <a:ext uri="{0D108BD9-81ED-4DB2-BD59-A6C34878D82A}">
                    <a16:rowId xmlns:a16="http://schemas.microsoft.com/office/drawing/2014/main" val="10003"/>
                  </a:ext>
                </a:extLst>
              </a:tr>
              <a:tr h="493383">
                <a:tc>
                  <a:txBody>
                    <a:bodyPr/>
                    <a:lstStyle/>
                    <a:p>
                      <a:r>
                        <a:rPr lang="en-US" dirty="0">
                          <a:solidFill>
                            <a:srgbClr val="FFFF00"/>
                          </a:solidFill>
                          <a:latin typeface="Berlin Sans FB" panose="020E0602020502020306" pitchFamily="34" charset="0"/>
                        </a:rPr>
                        <a:t>CFR BRAZZAVILLE</a:t>
                      </a:r>
                    </a:p>
                  </a:txBody>
                  <a:tcPr>
                    <a:solidFill>
                      <a:srgbClr val="002060"/>
                    </a:solidFill>
                  </a:tcPr>
                </a:tc>
                <a:tc>
                  <a:txBody>
                    <a:bodyPr/>
                    <a:lstStyle/>
                    <a:p>
                      <a:r>
                        <a:rPr lang="en-US" dirty="0">
                          <a:solidFill>
                            <a:srgbClr val="FFFF00"/>
                          </a:solidFill>
                          <a:latin typeface="Berlin Sans FB" panose="020E0602020502020306" pitchFamily="34" charset="0"/>
                        </a:rPr>
                        <a:t>3</a:t>
                      </a:r>
                    </a:p>
                  </a:txBody>
                  <a:tcPr>
                    <a:solidFill>
                      <a:srgbClr val="002060"/>
                    </a:solidFill>
                  </a:tcPr>
                </a:tc>
                <a:tc>
                  <a:txBody>
                    <a:bodyPr/>
                    <a:lstStyle/>
                    <a:p>
                      <a:r>
                        <a:rPr lang="en-US" dirty="0">
                          <a:solidFill>
                            <a:srgbClr val="FFFF00"/>
                          </a:solidFill>
                          <a:latin typeface="Berlin Sans FB" panose="020E0602020502020306" pitchFamily="34" charset="0"/>
                        </a:rPr>
                        <a:t>11,240</a:t>
                      </a:r>
                    </a:p>
                  </a:txBody>
                  <a:tcPr>
                    <a:solidFill>
                      <a:srgbClr val="002060"/>
                    </a:solidFill>
                  </a:tcPr>
                </a:tc>
                <a:extLst>
                  <a:ext uri="{0D108BD9-81ED-4DB2-BD59-A6C34878D82A}">
                    <a16:rowId xmlns:a16="http://schemas.microsoft.com/office/drawing/2014/main" val="10004"/>
                  </a:ext>
                </a:extLst>
              </a:tr>
              <a:tr h="493383">
                <a:tc>
                  <a:txBody>
                    <a:bodyPr/>
                    <a:lstStyle/>
                    <a:p>
                      <a:r>
                        <a:rPr lang="en-US" dirty="0">
                          <a:solidFill>
                            <a:srgbClr val="FFFF00"/>
                          </a:solidFill>
                          <a:latin typeface="Berlin Sans FB" panose="020E0602020502020306" pitchFamily="34" charset="0"/>
                        </a:rPr>
                        <a:t>CFR ABUJA</a:t>
                      </a:r>
                    </a:p>
                  </a:txBody>
                  <a:tcPr>
                    <a:solidFill>
                      <a:srgbClr val="002060"/>
                    </a:solidFill>
                  </a:tcPr>
                </a:tc>
                <a:tc>
                  <a:txBody>
                    <a:bodyPr/>
                    <a:lstStyle/>
                    <a:p>
                      <a:r>
                        <a:rPr lang="en-US" dirty="0">
                          <a:solidFill>
                            <a:srgbClr val="FFFF00"/>
                          </a:solidFill>
                          <a:latin typeface="Berlin Sans FB" panose="020E0602020502020306" pitchFamily="34" charset="0"/>
                        </a:rPr>
                        <a:t>4</a:t>
                      </a:r>
                    </a:p>
                  </a:txBody>
                  <a:tcPr>
                    <a:solidFill>
                      <a:srgbClr val="002060"/>
                    </a:solidFill>
                  </a:tcPr>
                </a:tc>
                <a:tc>
                  <a:txBody>
                    <a:bodyPr/>
                    <a:lstStyle/>
                    <a:p>
                      <a:r>
                        <a:rPr lang="en-US" dirty="0">
                          <a:solidFill>
                            <a:srgbClr val="FFFF00"/>
                          </a:solidFill>
                          <a:latin typeface="Berlin Sans FB" panose="020E0602020502020306" pitchFamily="34" charset="0"/>
                        </a:rPr>
                        <a:t>72,100</a:t>
                      </a:r>
                    </a:p>
                  </a:txBody>
                  <a:tcPr>
                    <a:solidFill>
                      <a:srgbClr val="002060"/>
                    </a:solidFill>
                  </a:tcPr>
                </a:tc>
                <a:extLst>
                  <a:ext uri="{0D108BD9-81ED-4DB2-BD59-A6C34878D82A}">
                    <a16:rowId xmlns:a16="http://schemas.microsoft.com/office/drawing/2014/main" val="10005"/>
                  </a:ext>
                </a:extLst>
              </a:tr>
              <a:tr h="493383">
                <a:tc>
                  <a:txBody>
                    <a:bodyPr/>
                    <a:lstStyle/>
                    <a:p>
                      <a:r>
                        <a:rPr lang="en-US" dirty="0">
                          <a:solidFill>
                            <a:srgbClr val="FFFF00"/>
                          </a:solidFill>
                          <a:latin typeface="Berlin Sans FB" panose="020E0602020502020306" pitchFamily="34" charset="0"/>
                        </a:rPr>
                        <a:t>COMITÉ D’AUDIT</a:t>
                      </a:r>
                    </a:p>
                  </a:txBody>
                  <a:tcPr>
                    <a:solidFill>
                      <a:srgbClr val="002060"/>
                    </a:solidFill>
                  </a:tcPr>
                </a:tc>
                <a:tc>
                  <a:txBody>
                    <a:bodyPr/>
                    <a:lstStyle/>
                    <a:p>
                      <a:r>
                        <a:rPr lang="en-US" dirty="0">
                          <a:solidFill>
                            <a:srgbClr val="FFFF00"/>
                          </a:solidFill>
                          <a:latin typeface="Berlin Sans FB" panose="020E0602020502020306" pitchFamily="34" charset="0"/>
                        </a:rPr>
                        <a:t>6</a:t>
                      </a:r>
                    </a:p>
                  </a:txBody>
                  <a:tcPr>
                    <a:solidFill>
                      <a:srgbClr val="002060"/>
                    </a:solidFill>
                  </a:tcPr>
                </a:tc>
                <a:tc>
                  <a:txBody>
                    <a:bodyPr/>
                    <a:lstStyle/>
                    <a:p>
                      <a:r>
                        <a:rPr lang="en-US" dirty="0">
                          <a:solidFill>
                            <a:srgbClr val="FFFF00"/>
                          </a:solidFill>
                          <a:latin typeface="Berlin Sans FB" panose="020E0602020502020306" pitchFamily="34" charset="0"/>
                        </a:rPr>
                        <a:t>29,560</a:t>
                      </a:r>
                    </a:p>
                  </a:txBody>
                  <a:tcPr>
                    <a:solidFill>
                      <a:srgbClr val="002060"/>
                    </a:solidFill>
                  </a:tcPr>
                </a:tc>
                <a:extLst>
                  <a:ext uri="{0D108BD9-81ED-4DB2-BD59-A6C34878D82A}">
                    <a16:rowId xmlns:a16="http://schemas.microsoft.com/office/drawing/2014/main" val="10006"/>
                  </a:ext>
                </a:extLst>
              </a:tr>
              <a:tr h="493383">
                <a:tc>
                  <a:txBody>
                    <a:bodyPr/>
                    <a:lstStyle/>
                    <a:p>
                      <a:r>
                        <a:rPr lang="en-US" dirty="0">
                          <a:solidFill>
                            <a:srgbClr val="FFFF00"/>
                          </a:solidFill>
                          <a:latin typeface="Berlin Sans FB" panose="020E0602020502020306" pitchFamily="34" charset="0"/>
                        </a:rPr>
                        <a:t>CFR OUAGADUGUO</a:t>
                      </a:r>
                    </a:p>
                  </a:txBody>
                  <a:tcPr>
                    <a:solidFill>
                      <a:srgbClr val="002060"/>
                    </a:solidFill>
                  </a:tcPr>
                </a:tc>
                <a:tc>
                  <a:txBody>
                    <a:bodyPr/>
                    <a:lstStyle/>
                    <a:p>
                      <a:r>
                        <a:rPr lang="en-US" dirty="0">
                          <a:solidFill>
                            <a:srgbClr val="FFFF00"/>
                          </a:solidFill>
                          <a:latin typeface="Berlin Sans FB" panose="020E0602020502020306" pitchFamily="34" charset="0"/>
                        </a:rPr>
                        <a:t>2                                                                                                                                            </a:t>
                      </a:r>
                    </a:p>
                  </a:txBody>
                  <a:tcPr>
                    <a:solidFill>
                      <a:srgbClr val="002060"/>
                    </a:solidFill>
                  </a:tcPr>
                </a:tc>
                <a:tc>
                  <a:txBody>
                    <a:bodyPr/>
                    <a:lstStyle/>
                    <a:p>
                      <a:r>
                        <a:rPr lang="en-US" dirty="0">
                          <a:solidFill>
                            <a:srgbClr val="FFFF00"/>
                          </a:solidFill>
                          <a:latin typeface="Berlin Sans FB" panose="020E0602020502020306" pitchFamily="34" charset="0"/>
                        </a:rPr>
                        <a:t>6,505</a:t>
                      </a:r>
                    </a:p>
                  </a:txBody>
                  <a:tcPr>
                    <a:solidFill>
                      <a:srgbClr val="002060"/>
                    </a:solidFill>
                  </a:tcPr>
                </a:tc>
                <a:extLst>
                  <a:ext uri="{0D108BD9-81ED-4DB2-BD59-A6C34878D82A}">
                    <a16:rowId xmlns:a16="http://schemas.microsoft.com/office/drawing/2014/main" val="10007"/>
                  </a:ext>
                </a:extLst>
              </a:tr>
              <a:tr h="493383">
                <a:tc>
                  <a:txBody>
                    <a:bodyPr/>
                    <a:lstStyle/>
                    <a:p>
                      <a:r>
                        <a:rPr lang="en-US" dirty="0">
                          <a:solidFill>
                            <a:srgbClr val="FFFF00"/>
                          </a:solidFill>
                          <a:latin typeface="Berlin Sans FB" panose="020E0602020502020306" pitchFamily="34" charset="0"/>
                        </a:rPr>
                        <a:t>VICE-PRÉSIDENT</a:t>
                      </a:r>
                    </a:p>
                  </a:txBody>
                  <a:tcPr>
                    <a:solidFill>
                      <a:srgbClr val="002060"/>
                    </a:solidFill>
                  </a:tcPr>
                </a:tc>
                <a:tc>
                  <a:txBody>
                    <a:bodyPr/>
                    <a:lstStyle/>
                    <a:p>
                      <a:r>
                        <a:rPr lang="en-US" dirty="0">
                          <a:solidFill>
                            <a:srgbClr val="FFFF00"/>
                          </a:solidFill>
                          <a:latin typeface="Berlin Sans FB" panose="020E0602020502020306" pitchFamily="34" charset="0"/>
                        </a:rPr>
                        <a:t>1</a:t>
                      </a:r>
                    </a:p>
                  </a:txBody>
                  <a:tcPr>
                    <a:solidFill>
                      <a:srgbClr val="002060"/>
                    </a:solidFill>
                  </a:tcPr>
                </a:tc>
                <a:tc>
                  <a:txBody>
                    <a:bodyPr/>
                    <a:lstStyle/>
                    <a:p>
                      <a:r>
                        <a:rPr lang="en-US" dirty="0">
                          <a:solidFill>
                            <a:srgbClr val="FFFF00"/>
                          </a:solidFill>
                          <a:latin typeface="Berlin Sans FB" panose="020E0602020502020306" pitchFamily="34" charset="0"/>
                        </a:rPr>
                        <a:t>2,900</a:t>
                      </a:r>
                    </a:p>
                  </a:txBody>
                  <a:tcPr>
                    <a:solidFill>
                      <a:srgbClr val="002060"/>
                    </a:solidFill>
                  </a:tcPr>
                </a:tc>
                <a:extLst>
                  <a:ext uri="{0D108BD9-81ED-4DB2-BD59-A6C34878D82A}">
                    <a16:rowId xmlns:a16="http://schemas.microsoft.com/office/drawing/2014/main" val="10008"/>
                  </a:ext>
                </a:extLst>
              </a:tr>
              <a:tr h="863420">
                <a:tc>
                  <a:txBody>
                    <a:bodyPr/>
                    <a:lstStyle/>
                    <a:p>
                      <a:r>
                        <a:rPr lang="en-US" sz="3600" b="1" dirty="0">
                          <a:solidFill>
                            <a:srgbClr val="FFFF00"/>
                          </a:solidFill>
                          <a:latin typeface="Berlin Sans FB" panose="020E0602020502020306" pitchFamily="34" charset="0"/>
                          <a:cs typeface="Times New Roman" panose="02020603050405020304" pitchFamily="18" charset="0"/>
                        </a:rPr>
                        <a:t>TOTAL</a:t>
                      </a:r>
                    </a:p>
                  </a:txBody>
                  <a:tcPr>
                    <a:solidFill>
                      <a:srgbClr val="002060"/>
                    </a:solidFill>
                  </a:tcPr>
                </a:tc>
                <a:tc>
                  <a:txBody>
                    <a:bodyPr/>
                    <a:lstStyle/>
                    <a:p>
                      <a:r>
                        <a:rPr lang="en-US" sz="3600" b="1" dirty="0">
                          <a:solidFill>
                            <a:srgbClr val="FFFF00"/>
                          </a:solidFill>
                          <a:latin typeface="Berlin Sans FB" panose="020E0602020502020306" pitchFamily="34" charset="0"/>
                          <a:cs typeface="Times New Roman" panose="02020603050405020304" pitchFamily="18" charset="0"/>
                        </a:rPr>
                        <a:t>50</a:t>
                      </a:r>
                    </a:p>
                  </a:txBody>
                  <a:tcPr>
                    <a:solidFill>
                      <a:srgbClr val="002060"/>
                    </a:solidFill>
                  </a:tcPr>
                </a:tc>
                <a:tc>
                  <a:txBody>
                    <a:bodyPr/>
                    <a:lstStyle/>
                    <a:p>
                      <a:r>
                        <a:rPr lang="en-US" sz="3600" b="1" dirty="0">
                          <a:solidFill>
                            <a:srgbClr val="FFFF00"/>
                          </a:solidFill>
                          <a:latin typeface="Berlin Sans FB" panose="020E0602020502020306" pitchFamily="34" charset="0"/>
                          <a:cs typeface="Times New Roman" panose="02020603050405020304" pitchFamily="18" charset="0"/>
                        </a:rPr>
                        <a:t>269,263</a:t>
                      </a:r>
                    </a:p>
                  </a:txBody>
                  <a:tcPr>
                    <a:solidFill>
                      <a:srgbClr val="002060"/>
                    </a:solidFill>
                  </a:tcPr>
                </a:tc>
                <a:extLst>
                  <a:ext uri="{0D108BD9-81ED-4DB2-BD59-A6C34878D82A}">
                    <a16:rowId xmlns:a16="http://schemas.microsoft.com/office/drawing/2014/main" val="10009"/>
                  </a:ext>
                </a:extLst>
              </a:tr>
            </a:tbl>
          </a:graphicData>
        </a:graphic>
      </p:graphicFrame>
      <p:sp>
        <p:nvSpPr>
          <p:cNvPr id="8" name="Slide Number Placeholder 7"/>
          <p:cNvSpPr>
            <a:spLocks noGrp="1"/>
          </p:cNvSpPr>
          <p:nvPr>
            <p:ph type="sldNum" sz="quarter" idx="12"/>
          </p:nvPr>
        </p:nvSpPr>
        <p:spPr>
          <a:xfrm>
            <a:off x="8409841" y="6492875"/>
            <a:ext cx="2743200" cy="365125"/>
          </a:xfrm>
        </p:spPr>
        <p:txBody>
          <a:bodyPr/>
          <a:lstStyle/>
          <a:p>
            <a:fld id="{5FB43D2A-2E2E-4134-902D-520A86A4CDEE}" type="slidenum">
              <a:rPr lang="en-US" smtClean="0"/>
              <a:t>7</a:t>
            </a:fld>
            <a:endParaRPr lang="en-US"/>
          </a:p>
        </p:txBody>
      </p:sp>
    </p:spTree>
    <p:extLst>
      <p:ext uri="{BB962C8B-B14F-4D97-AF65-F5344CB8AC3E}">
        <p14:creationId xmlns:p14="http://schemas.microsoft.com/office/powerpoint/2010/main" val="1801419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8770"/>
            <a:ext cx="10515600" cy="1376855"/>
          </a:xfrm>
          <a:solidFill>
            <a:srgbClr val="002060"/>
          </a:solidFill>
        </p:spPr>
        <p:txBody>
          <a:bodyPr>
            <a:normAutofit/>
          </a:bodyPr>
          <a:lstStyle/>
          <a:p>
            <a:r>
              <a:rPr lang="en-US" dirty="0"/>
              <a:t> </a:t>
            </a:r>
            <a:r>
              <a:rPr lang="en-US" sz="4000" u="sng" dirty="0">
                <a:solidFill>
                  <a:srgbClr val="FFFF00"/>
                </a:solidFill>
                <a:latin typeface="Berlin Sans FB" panose="020E0602020502020306" pitchFamily="34" charset="0"/>
              </a:rPr>
              <a:t>CONCLUSION ET RECOMMANDATIONS</a:t>
            </a:r>
            <a:br>
              <a:rPr lang="en-US" b="1" u="sng" dirty="0">
                <a:solidFill>
                  <a:srgbClr val="FFFF00"/>
                </a:solidFill>
                <a:latin typeface="Berlin Sans FB" panose="020E0602020502020306" pitchFamily="34" charset="0"/>
              </a:rPr>
            </a:br>
            <a:endParaRPr lang="en-US" dirty="0"/>
          </a:p>
        </p:txBody>
      </p:sp>
      <p:sp>
        <p:nvSpPr>
          <p:cNvPr id="3" name="Content Placeholder 2"/>
          <p:cNvSpPr>
            <a:spLocks noGrp="1"/>
          </p:cNvSpPr>
          <p:nvPr>
            <p:ph idx="1"/>
          </p:nvPr>
        </p:nvSpPr>
        <p:spPr>
          <a:solidFill>
            <a:srgbClr val="002060"/>
          </a:solidFill>
        </p:spPr>
        <p:txBody>
          <a:bodyPr>
            <a:normAutofit fontScale="98387"/>
          </a:bodyPr>
          <a:lstStyle/>
          <a:p>
            <a:r>
              <a:rPr lang="en-GB" b="0" i="0" u="none" strike="noStrike" dirty="0" err="1">
                <a:solidFill>
                  <a:srgbClr val="FFFF00"/>
                </a:solidFill>
                <a:effectLst/>
                <a:latin typeface="Segoe UI Web (West European)"/>
              </a:rPr>
              <a:t>Lors</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paiements</a:t>
            </a:r>
            <a:r>
              <a:rPr lang="en-GB" b="0" i="0" u="none" strike="noStrike" dirty="0">
                <a:solidFill>
                  <a:srgbClr val="FFFF00"/>
                </a:solidFill>
                <a:effectLst/>
                <a:latin typeface="Segoe UI Web (West European)"/>
              </a:rPr>
              <a:t> pour les contributions </a:t>
            </a:r>
            <a:r>
              <a:rPr lang="en-GB" b="0" i="0" u="none" strike="noStrike" dirty="0" err="1">
                <a:solidFill>
                  <a:srgbClr val="FFFF00"/>
                </a:solidFill>
                <a:effectLst/>
                <a:latin typeface="Segoe UI Web (West European)"/>
              </a:rPr>
              <a:t>annuelles</a:t>
            </a:r>
            <a:r>
              <a:rPr lang="en-GB" b="0" i="0" u="none" strike="noStrike" dirty="0">
                <a:solidFill>
                  <a:srgbClr val="FFFF00"/>
                </a:solidFill>
                <a:effectLst/>
                <a:latin typeface="Segoe UI Web (West European)"/>
              </a:rPr>
              <a:t>, il </a:t>
            </a:r>
            <a:r>
              <a:rPr lang="en-GB" b="0" i="0" u="none" strike="noStrike" dirty="0" err="1">
                <a:solidFill>
                  <a:srgbClr val="FFFF00"/>
                </a:solidFill>
                <a:effectLst/>
                <a:latin typeface="Segoe UI Web (West European)"/>
              </a:rPr>
              <a:t>est</a:t>
            </a:r>
            <a:r>
              <a:rPr lang="en-GB" b="0" i="0" u="none" strike="noStrike" dirty="0">
                <a:solidFill>
                  <a:srgbClr val="FFFF00"/>
                </a:solidFill>
                <a:effectLst/>
                <a:latin typeface="Segoe UI Web (West European)"/>
              </a:rPr>
              <a:t> important que la remarque </a:t>
            </a:r>
            <a:r>
              <a:rPr lang="en-GB" b="0" i="0" u="none" strike="noStrike" dirty="0" err="1">
                <a:solidFill>
                  <a:srgbClr val="FFFF00"/>
                </a:solidFill>
                <a:effectLst/>
                <a:latin typeface="Segoe UI Web (West European)"/>
              </a:rPr>
              <a:t>soit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clairement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indiquée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c’est</a:t>
            </a:r>
            <a:r>
              <a:rPr lang="en-GB" b="0" i="0" u="none" strike="noStrike" dirty="0">
                <a:solidFill>
                  <a:srgbClr val="FFFF00"/>
                </a:solidFill>
                <a:effectLst/>
                <a:latin typeface="Segoe UI Web (West European)"/>
              </a:rPr>
              <a:t>-</a:t>
            </a:r>
            <a:r>
              <a:rPr lang="en-GB" b="0" i="0" u="none" strike="noStrike" dirty="0" err="1">
                <a:solidFill>
                  <a:srgbClr val="FFFF00"/>
                </a:solidFill>
                <a:effectLst/>
                <a:latin typeface="Segoe UI Web (West European)"/>
              </a:rPr>
              <a:t>à</a:t>
            </a:r>
            <a:r>
              <a:rPr lang="en-GB" b="0" i="0" u="none" strike="noStrike" dirty="0">
                <a:solidFill>
                  <a:srgbClr val="FFFF00"/>
                </a:solidFill>
                <a:effectLst/>
                <a:latin typeface="Segoe UI Web (West European)"/>
              </a:rPr>
              <a:t>-dire </a:t>
            </a:r>
            <a:r>
              <a:rPr lang="en-GB" b="0" i="0" u="none" strike="noStrike" dirty="0" err="1">
                <a:solidFill>
                  <a:srgbClr val="FFFF00"/>
                </a:solidFill>
                <a:effectLst/>
                <a:latin typeface="Segoe UI Web (West European)"/>
              </a:rPr>
              <a:t>quel</a:t>
            </a:r>
            <a:r>
              <a:rPr lang="en-GB" b="0" i="0" u="none" strike="noStrike" dirty="0">
                <a:solidFill>
                  <a:srgbClr val="FFFF00"/>
                </a:solidFill>
                <a:effectLst/>
                <a:latin typeface="Segoe UI Web (West European)"/>
              </a:rPr>
              <a:t> pays </a:t>
            </a:r>
            <a:r>
              <a:rPr lang="en-GB" b="0" i="0" u="none" strike="noStrike" dirty="0" err="1">
                <a:solidFill>
                  <a:srgbClr val="FFFF00"/>
                </a:solidFill>
                <a:effectLst/>
                <a:latin typeface="Segoe UI Web (West European)"/>
              </a:rPr>
              <a:t>effectue</a:t>
            </a:r>
            <a:r>
              <a:rPr lang="en-GB" b="0" i="0" u="none" strike="noStrike" dirty="0">
                <a:solidFill>
                  <a:srgbClr val="FFFF00"/>
                </a:solidFill>
                <a:effectLst/>
                <a:latin typeface="Segoe UI Web (West European)"/>
              </a:rPr>
              <a:t> le </a:t>
            </a:r>
            <a:r>
              <a:rPr lang="en-GB" b="0" i="0" u="none" strike="noStrike" dirty="0" err="1">
                <a:solidFill>
                  <a:srgbClr val="FFFF00"/>
                </a:solidFill>
                <a:effectLst/>
                <a:latin typeface="Segoe UI Web (West European)"/>
              </a:rPr>
              <a:t>paiement</a:t>
            </a:r>
            <a:r>
              <a:rPr lang="en-GB" b="0" i="0" u="none" strike="noStrike" dirty="0">
                <a:solidFill>
                  <a:srgbClr val="FFFF00"/>
                </a:solidFill>
                <a:effectLst/>
                <a:latin typeface="Segoe UI Web (West European)"/>
              </a:rPr>
              <a:t> et </a:t>
            </a:r>
            <a:r>
              <a:rPr lang="en-GB" b="0" i="0" u="none" strike="noStrike" dirty="0" err="1">
                <a:solidFill>
                  <a:srgbClr val="FFFF00"/>
                </a:solidFill>
                <a:effectLst/>
                <a:latin typeface="Segoe UI Web (West European)"/>
              </a:rPr>
              <a:t>l’année</a:t>
            </a:r>
            <a:r>
              <a:rPr lang="en-GB" b="0" i="0" u="none" strike="noStrike" dirty="0">
                <a:solidFill>
                  <a:srgbClr val="FFFF00"/>
                </a:solidFill>
                <a:effectLst/>
                <a:latin typeface="Segoe UI Web (West European)"/>
              </a:rPr>
              <a:t> pour </a:t>
            </a:r>
            <a:r>
              <a:rPr lang="en-GB" b="0" i="0" u="none" strike="noStrike" dirty="0" err="1">
                <a:solidFill>
                  <a:srgbClr val="FFFF00"/>
                </a:solidFill>
                <a:effectLst/>
                <a:latin typeface="Segoe UI Web (West European)"/>
              </a:rPr>
              <a:t>laquelle</a:t>
            </a:r>
            <a:r>
              <a:rPr lang="en-GB" b="0" i="0" u="none" strike="noStrike" dirty="0">
                <a:solidFill>
                  <a:srgbClr val="FFFF00"/>
                </a:solidFill>
                <a:effectLst/>
                <a:latin typeface="Segoe UI Web (West European)"/>
              </a:rPr>
              <a:t> la contribution </a:t>
            </a:r>
            <a:r>
              <a:rPr lang="en-GB" b="0" i="0" u="none" strike="noStrike" dirty="0" err="1">
                <a:solidFill>
                  <a:srgbClr val="FFFF00"/>
                </a:solidFill>
                <a:effectLst/>
                <a:latin typeface="Segoe UI Web (West European)"/>
              </a:rPr>
              <a:t>est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destinée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à</a:t>
            </a:r>
            <a:r>
              <a:rPr lang="en-GB" b="0" i="0" u="none" strike="noStrike" dirty="0">
                <a:solidFill>
                  <a:srgbClr val="FFFF00"/>
                </a:solidFill>
                <a:effectLst/>
                <a:latin typeface="Segoe UI Web (West European)"/>
              </a:rPr>
              <a:t> (. </a:t>
            </a:r>
            <a:r>
              <a:rPr lang="en-GB" b="0" i="0" u="none" strike="noStrike" dirty="0" err="1">
                <a:solidFill>
                  <a:srgbClr val="FFFF00"/>
                </a:solidFill>
                <a:effectLst/>
                <a:latin typeface="Segoe UI Web (West European)"/>
              </a:rPr>
              <a:t>Cela</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facilitera</a:t>
            </a:r>
            <a:r>
              <a:rPr lang="en-GB" b="0" i="0" u="none" strike="noStrike" dirty="0">
                <a:solidFill>
                  <a:srgbClr val="FFFF00"/>
                </a:solidFill>
                <a:effectLst/>
                <a:latin typeface="Segoe UI Web (West European)"/>
              </a:rPr>
              <a:t> les rapprochements. </a:t>
            </a:r>
          </a:p>
          <a:p>
            <a:r>
              <a:rPr lang="en-GB" b="0" i="0" u="none" strike="noStrike" dirty="0">
                <a:solidFill>
                  <a:srgbClr val="FFFF00"/>
                </a:solidFill>
                <a:effectLst/>
                <a:latin typeface="Segoe UI Web (West European)"/>
              </a:rPr>
              <a:t>Les </a:t>
            </a:r>
            <a:r>
              <a:rPr lang="en-GB" b="0" i="0" u="none" strike="noStrike" dirty="0" err="1">
                <a:solidFill>
                  <a:srgbClr val="FFFF00"/>
                </a:solidFill>
                <a:effectLst/>
                <a:latin typeface="Segoe UI Web (West European)"/>
              </a:rPr>
              <a:t>demandes</a:t>
            </a:r>
            <a:r>
              <a:rPr lang="en-GB" b="0" i="0" u="none" strike="noStrike" dirty="0">
                <a:solidFill>
                  <a:srgbClr val="FFFF00"/>
                </a:solidFill>
                <a:effectLst/>
                <a:latin typeface="Segoe UI Web (West European)"/>
              </a:rPr>
              <a:t> de fonds </a:t>
            </a:r>
            <a:r>
              <a:rPr lang="en-GB" b="0" i="0" u="none" strike="noStrike" dirty="0" err="1">
                <a:solidFill>
                  <a:srgbClr val="FFFF00"/>
                </a:solidFill>
                <a:effectLst/>
                <a:latin typeface="Segoe UI Web (West European)"/>
              </a:rPr>
              <a:t>doivent</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être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envoyées</a:t>
            </a:r>
            <a:r>
              <a:rPr lang="en-GB" b="0" i="0" u="none" strike="noStrike" dirty="0">
                <a:solidFill>
                  <a:srgbClr val="FFFF00"/>
                </a:solidFill>
                <a:effectLst/>
                <a:latin typeface="Segoe UI Web (West European)"/>
              </a:rPr>
              <a:t> au bureau du vice-</a:t>
            </a:r>
            <a:r>
              <a:rPr lang="en-GB" b="0" i="0" u="none" strike="noStrike" dirty="0" err="1">
                <a:solidFill>
                  <a:srgbClr val="FFFF00"/>
                </a:solidFill>
                <a:effectLst/>
                <a:latin typeface="Segoe UI Web (West European)"/>
              </a:rPr>
              <a:t>président</a:t>
            </a:r>
            <a:r>
              <a:rPr lang="en-GB" b="0" i="0" u="none" strike="noStrike" dirty="0">
                <a:solidFill>
                  <a:srgbClr val="FFFF00"/>
                </a:solidFill>
                <a:effectLst/>
                <a:latin typeface="Segoe UI Web (West European)"/>
              </a:rPr>
              <a:t> 2 </a:t>
            </a:r>
            <a:r>
              <a:rPr lang="en-GB" b="0" i="0" u="none" strike="noStrike" dirty="0" err="1">
                <a:solidFill>
                  <a:srgbClr val="FFFF00"/>
                </a:solidFill>
                <a:effectLst/>
                <a:latin typeface="Segoe UI Web (West European)"/>
              </a:rPr>
              <a:t>semaines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avant</a:t>
            </a:r>
            <a:r>
              <a:rPr lang="en-GB" b="0" i="0" u="none" strike="noStrike" dirty="0">
                <a:solidFill>
                  <a:srgbClr val="FFFF00"/>
                </a:solidFill>
                <a:effectLst/>
                <a:latin typeface="Segoe UI Web (West European)"/>
              </a:rPr>
              <a:t> la mission </a:t>
            </a:r>
            <a:r>
              <a:rPr lang="en-GB" b="0" i="0" u="none" strike="noStrike" dirty="0" err="1">
                <a:solidFill>
                  <a:srgbClr val="FFFF00"/>
                </a:solidFill>
                <a:effectLst/>
                <a:latin typeface="Segoe UI Web (West European)"/>
              </a:rPr>
              <a:t>prévue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afin</a:t>
            </a:r>
            <a:r>
              <a:rPr lang="en-GB" b="0" i="0" u="none" strike="noStrike" dirty="0">
                <a:solidFill>
                  <a:srgbClr val="FFFF00"/>
                </a:solidFill>
                <a:effectLst/>
                <a:latin typeface="Segoe UI Web (West European)"/>
              </a:rPr>
              <a:t> de </a:t>
            </a:r>
            <a:r>
              <a:rPr lang="en-GB" b="0" i="0" u="none" strike="noStrike" dirty="0" err="1">
                <a:solidFill>
                  <a:srgbClr val="FFFF00"/>
                </a:solidFill>
                <a:effectLst/>
                <a:latin typeface="Segoe UI Web (West European)"/>
              </a:rPr>
              <a:t>laisser</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suffisamment</a:t>
            </a:r>
            <a:r>
              <a:rPr lang="en-GB" b="0" i="0" u="none" strike="noStrike" dirty="0">
                <a:solidFill>
                  <a:srgbClr val="FFFF00"/>
                </a:solidFill>
                <a:effectLst/>
                <a:latin typeface="Segoe UI Web (West European)"/>
              </a:rPr>
              <a:t> de temps pour le </a:t>
            </a:r>
            <a:r>
              <a:rPr lang="en-GB" b="0" i="0" u="none" strike="noStrike" dirty="0" err="1">
                <a:solidFill>
                  <a:srgbClr val="FFFF00"/>
                </a:solidFill>
                <a:effectLst/>
                <a:latin typeface="Segoe UI Web (West European)"/>
              </a:rPr>
              <a:t>traitement</a:t>
            </a:r>
            <a:r>
              <a:rPr lang="en-GB" b="0" i="0" u="none" strike="noStrike" dirty="0">
                <a:solidFill>
                  <a:srgbClr val="FFFF00"/>
                </a:solidFill>
                <a:effectLst/>
                <a:latin typeface="Segoe UI Web (West European)"/>
              </a:rPr>
              <a:t> du </a:t>
            </a:r>
            <a:r>
              <a:rPr lang="en-GB" b="0" i="0" u="none" strike="noStrike" dirty="0" err="1">
                <a:solidFill>
                  <a:srgbClr val="FFFF00"/>
                </a:solidFill>
                <a:effectLst/>
                <a:latin typeface="Segoe UI Web (West European)"/>
              </a:rPr>
              <a:t>paiement</a:t>
            </a:r>
            <a:r>
              <a:rPr lang="en-GB" b="0" i="0" u="none" strike="noStrike" dirty="0">
                <a:solidFill>
                  <a:srgbClr val="FFFF00"/>
                </a:solidFill>
                <a:effectLst/>
                <a:latin typeface="Segoe UI Web (West European)"/>
              </a:rPr>
              <a:t>. </a:t>
            </a:r>
          </a:p>
          <a:p>
            <a:r>
              <a:rPr lang="en-GB" b="0" i="0" u="none" strike="noStrike" dirty="0" err="1">
                <a:solidFill>
                  <a:srgbClr val="FFFF00"/>
                </a:solidFill>
                <a:effectLst/>
                <a:latin typeface="Segoe UI Web (West European)"/>
              </a:rPr>
              <a:t>Lorsque</a:t>
            </a:r>
            <a:r>
              <a:rPr lang="en-GB" b="0" i="0" u="none" strike="noStrike" dirty="0">
                <a:solidFill>
                  <a:srgbClr val="FFFF00"/>
                </a:solidFill>
                <a:effectLst/>
                <a:latin typeface="Segoe UI Web (West European)"/>
              </a:rPr>
              <a:t> les structures </a:t>
            </a:r>
            <a:r>
              <a:rPr lang="en-GB" b="0" i="0" u="none" strike="noStrike" dirty="0" err="1">
                <a:solidFill>
                  <a:srgbClr val="FFFF00"/>
                </a:solidFill>
                <a:effectLst/>
                <a:latin typeface="Segoe UI Web (West European)"/>
              </a:rPr>
              <a:t>régionales</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reçoivent</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demandes</a:t>
            </a:r>
            <a:r>
              <a:rPr lang="en-GB" b="0" i="0" u="none" strike="noStrike" dirty="0">
                <a:solidFill>
                  <a:srgbClr val="FFFF00"/>
                </a:solidFill>
                <a:effectLst/>
                <a:latin typeface="Segoe UI Web (West European)"/>
              </a:rPr>
              <a:t> de fonds, il </a:t>
            </a:r>
            <a:r>
              <a:rPr lang="en-GB" b="0" i="0" u="none" strike="noStrike" dirty="0" err="1">
                <a:solidFill>
                  <a:srgbClr val="FFFF00"/>
                </a:solidFill>
                <a:effectLst/>
                <a:latin typeface="Segoe UI Web (West European)"/>
              </a:rPr>
              <a:t>est</a:t>
            </a:r>
            <a:r>
              <a:rPr lang="en-GB" b="0" i="0" u="none" strike="noStrike" dirty="0">
                <a:solidFill>
                  <a:srgbClr val="FFFF00"/>
                </a:solidFill>
                <a:effectLst/>
                <a:latin typeface="Segoe UI Web (West European)"/>
              </a:rPr>
              <a:t> important </a:t>
            </a:r>
            <a:r>
              <a:rPr lang="en-GB" b="0" i="0" u="none" strike="noStrike" dirty="0" err="1">
                <a:solidFill>
                  <a:srgbClr val="FFFF00"/>
                </a:solidFill>
                <a:effectLst/>
                <a:latin typeface="Segoe UI Web (West European)"/>
              </a:rPr>
              <a:t>d’envoyer</a:t>
            </a:r>
            <a:r>
              <a:rPr lang="en-GB" b="0" i="0" u="none" strike="noStrike" dirty="0">
                <a:solidFill>
                  <a:srgbClr val="FFFF00"/>
                </a:solidFill>
                <a:effectLst/>
                <a:latin typeface="Segoe UI Web (West European)"/>
              </a:rPr>
              <a:t> des </a:t>
            </a:r>
            <a:r>
              <a:rPr lang="en-GB" b="0" i="0" u="none" strike="noStrike" dirty="0" err="1">
                <a:solidFill>
                  <a:srgbClr val="FFFF00"/>
                </a:solidFill>
                <a:effectLst/>
                <a:latin typeface="Segoe UI Web (West European)"/>
              </a:rPr>
              <a:t>commentaires</a:t>
            </a:r>
            <a:r>
              <a:rPr lang="en-GB" b="0" i="0" u="none" strike="noStrike" dirty="0">
                <a:solidFill>
                  <a:srgbClr val="FFFF00"/>
                </a:solidFill>
                <a:effectLst/>
                <a:latin typeface="Segoe UI Web (West European)"/>
              </a:rPr>
              <a:t> au </a:t>
            </a:r>
            <a:r>
              <a:rPr lang="en-GB" b="0" i="0" u="none" strike="noStrike" dirty="0" err="1">
                <a:solidFill>
                  <a:srgbClr val="FFFF00"/>
                </a:solidFill>
                <a:effectLst/>
                <a:latin typeface="Segoe UI Web (West European)"/>
              </a:rPr>
              <a:t>gestionnaire</a:t>
            </a:r>
            <a:r>
              <a:rPr lang="en-GB" b="0" i="0" u="none" strike="noStrike" dirty="0">
                <a:solidFill>
                  <a:srgbClr val="FFFF00"/>
                </a:solidFill>
                <a:effectLst/>
                <a:latin typeface="Segoe UI Web (West European)"/>
              </a:rPr>
              <a:t> </a:t>
            </a:r>
            <a:r>
              <a:rPr lang="en-GB" b="0" i="0" u="none" strike="noStrike" dirty="0" err="1">
                <a:solidFill>
                  <a:srgbClr val="FFFF00"/>
                </a:solidFill>
                <a:effectLst/>
                <a:latin typeface="Segoe UI Web (West European)"/>
              </a:rPr>
              <a:t>régional</a:t>
            </a:r>
            <a:r>
              <a:rPr lang="en-GB" b="0" i="0" u="none" strike="noStrike" dirty="0">
                <a:solidFill>
                  <a:srgbClr val="FFFF00"/>
                </a:solidFill>
                <a:effectLst/>
                <a:latin typeface="Segoe UI Web (West European)"/>
              </a:rPr>
              <a:t> du fonds.</a:t>
            </a:r>
            <a:endParaRPr lang="en-US" dirty="0">
              <a:solidFill>
                <a:srgbClr val="FFFF00"/>
              </a:solidFill>
              <a:latin typeface="Berlin Sans FB" panose="020E0602020502020306" pitchFamily="34" charset="0"/>
            </a:endParaRPr>
          </a:p>
        </p:txBody>
      </p:sp>
    </p:spTree>
    <p:extLst>
      <p:ext uri="{BB962C8B-B14F-4D97-AF65-F5344CB8AC3E}">
        <p14:creationId xmlns:p14="http://schemas.microsoft.com/office/powerpoint/2010/main" val="4205156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06822771"/>
              </p:ext>
            </p:extLst>
          </p:nvPr>
        </p:nvGraphicFramePr>
        <p:xfrm>
          <a:off x="680224" y="445688"/>
          <a:ext cx="10673576" cy="6325271"/>
        </p:xfrm>
        <a:graphic>
          <a:graphicData uri="http://schemas.openxmlformats.org/drawingml/2006/table">
            <a:tbl>
              <a:tblPr firstRow="1" firstCol="1" bandRow="1">
                <a:tableStyleId>{5C22544A-7EE6-4342-B048-85BDC9FD1C3A}</a:tableStyleId>
              </a:tblPr>
              <a:tblGrid>
                <a:gridCol w="558009">
                  <a:extLst>
                    <a:ext uri="{9D8B030D-6E8A-4147-A177-3AD203B41FA5}">
                      <a16:colId xmlns:a16="http://schemas.microsoft.com/office/drawing/2014/main" val="20000"/>
                    </a:ext>
                  </a:extLst>
                </a:gridCol>
                <a:gridCol w="1685698">
                  <a:extLst>
                    <a:ext uri="{9D8B030D-6E8A-4147-A177-3AD203B41FA5}">
                      <a16:colId xmlns:a16="http://schemas.microsoft.com/office/drawing/2014/main" val="20001"/>
                    </a:ext>
                  </a:extLst>
                </a:gridCol>
                <a:gridCol w="1256159">
                  <a:extLst>
                    <a:ext uri="{9D8B030D-6E8A-4147-A177-3AD203B41FA5}">
                      <a16:colId xmlns:a16="http://schemas.microsoft.com/office/drawing/2014/main" val="20002"/>
                    </a:ext>
                  </a:extLst>
                </a:gridCol>
                <a:gridCol w="852862">
                  <a:extLst>
                    <a:ext uri="{9D8B030D-6E8A-4147-A177-3AD203B41FA5}">
                      <a16:colId xmlns:a16="http://schemas.microsoft.com/office/drawing/2014/main" val="20003"/>
                    </a:ext>
                  </a:extLst>
                </a:gridCol>
                <a:gridCol w="1725751">
                  <a:extLst>
                    <a:ext uri="{9D8B030D-6E8A-4147-A177-3AD203B41FA5}">
                      <a16:colId xmlns:a16="http://schemas.microsoft.com/office/drawing/2014/main" val="20004"/>
                    </a:ext>
                  </a:extLst>
                </a:gridCol>
                <a:gridCol w="997883">
                  <a:extLst>
                    <a:ext uri="{9D8B030D-6E8A-4147-A177-3AD203B41FA5}">
                      <a16:colId xmlns:a16="http://schemas.microsoft.com/office/drawing/2014/main" val="20005"/>
                    </a:ext>
                  </a:extLst>
                </a:gridCol>
                <a:gridCol w="2544775">
                  <a:extLst>
                    <a:ext uri="{9D8B030D-6E8A-4147-A177-3AD203B41FA5}">
                      <a16:colId xmlns:a16="http://schemas.microsoft.com/office/drawing/2014/main" val="20006"/>
                    </a:ext>
                  </a:extLst>
                </a:gridCol>
                <a:gridCol w="1052439">
                  <a:extLst>
                    <a:ext uri="{9D8B030D-6E8A-4147-A177-3AD203B41FA5}">
                      <a16:colId xmlns:a16="http://schemas.microsoft.com/office/drawing/2014/main" val="20007"/>
                    </a:ext>
                  </a:extLst>
                </a:gridCol>
              </a:tblGrid>
              <a:tr h="587284">
                <a:tc gridSpan="8">
                  <a:txBody>
                    <a:bodyPr/>
                    <a:lstStyle/>
                    <a:p>
                      <a:pPr marL="0" marR="0">
                        <a:lnSpc>
                          <a:spcPct val="107000"/>
                        </a:lnSpc>
                        <a:spcBef>
                          <a:spcPts val="0"/>
                        </a:spcBef>
                        <a:spcAft>
                          <a:spcPts val="0"/>
                        </a:spcAft>
                      </a:pPr>
                      <a:r>
                        <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JUSTIFICATIONS DES FONDS DÉBLOQUÉS DE 30TH</a:t>
                      </a:r>
                      <a:r>
                        <a:rPr lang="en-US" sz="1600" baseline="300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MAY</a:t>
                      </a:r>
                      <a:r>
                        <a:rPr lang="en-US" sz="1600" baseline="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 2022 À DATE</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hMerge="1">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87284">
                <a:tc>
                  <a:txBody>
                    <a:bodyPr/>
                    <a:lstStyle/>
                    <a:p>
                      <a:pPr marL="0" marR="0">
                        <a:lnSpc>
                          <a:spcPct val="107000"/>
                        </a:lnSpc>
                        <a:spcBef>
                          <a:spcPts val="0"/>
                        </a:spcBef>
                        <a:spcAft>
                          <a:spcPts val="0"/>
                        </a:spcAft>
                      </a:pPr>
                      <a:endParaRPr lang="en-GB" sz="1600" dirty="0">
                        <a:solidFill>
                          <a:srgbClr val="FFC000"/>
                        </a:solidFill>
                        <a:effectLst/>
                        <a:latin typeface="Berlin Sans FB" panose="020E0602020502020306" pitchFamily="34" charset="0"/>
                        <a:ea typeface="+mn-ea"/>
                        <a:cs typeface="+mn-cs"/>
                      </a:endParaRPr>
                    </a:p>
                    <a:p>
                      <a:pPr marL="0" marR="0">
                        <a:lnSpc>
                          <a:spcPct val="107000"/>
                        </a:lnSpc>
                        <a:spcBef>
                          <a:spcPts val="0"/>
                        </a:spcBef>
                        <a:spcAft>
                          <a:spcPts val="0"/>
                        </a:spcAft>
                      </a:pPr>
                      <a:r>
                        <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1</a:t>
                      </a: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BRRC ABIDJAN</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49/OMD-AOC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30-05-2022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LA PARTICIPATION À LA SESSION ANNUELLE DU CONSEIL</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1"/>
                  </a:ext>
                </a:extLst>
              </a:tr>
              <a:tr h="587284">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BRRC</a:t>
                      </a:r>
                      <a:r>
                        <a:rPr lang="en-GB" sz="1600" baseline="0" dirty="0">
                          <a:solidFill>
                            <a:srgbClr val="FFC000"/>
                          </a:solidFill>
                          <a:effectLst/>
                          <a:latin typeface="Berlin Sans FB" panose="020E0602020502020306" pitchFamily="34" charset="0"/>
                        </a:rPr>
                        <a:t> ABIDJAN</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007/OMD-AOC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1.12.2022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LES MISSIONS D’ASSISTANCE TECHNIQUE DES MEMBRES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2"/>
                  </a:ext>
                </a:extLst>
              </a:tr>
              <a:tr h="587284">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3</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BRRC ABIDJAN</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008/OMD-AOC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 1-12-2022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GNANAGO KOKORA ABY HARDING</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POUR LES MISSIONS D’ASSISTANCE TECHNIQUE DES MEMBRES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 </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3"/>
                  </a:ext>
                </a:extLst>
              </a:tr>
              <a:tr h="880927">
                <a:tc>
                  <a:txBody>
                    <a:bodyPr/>
                    <a:lstStyle/>
                    <a:p>
                      <a:pPr marL="0" marR="0">
                        <a:lnSpc>
                          <a:spcPct val="107000"/>
                        </a:lnSpc>
                        <a:spcBef>
                          <a:spcPts val="0"/>
                        </a:spcBef>
                        <a:spcAft>
                          <a:spcPts val="0"/>
                        </a:spcAft>
                      </a:pPr>
                      <a:r>
                        <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rPr>
                        <a:t>4</a:t>
                      </a: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BRLR AO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004/OMD-AOC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19-09-2022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BIRAME SIDY KANE</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4000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RÉUNION SUR LA STRATÉGIE MONDIALE D’INFORMATION ET DE RENSEIGNEMENT (6‑7 </a:t>
                      </a:r>
                      <a:r>
                        <a:rPr lang="en-GB" sz="1600" dirty="0" err="1">
                          <a:solidFill>
                            <a:srgbClr val="FFC000"/>
                          </a:solidFill>
                          <a:effectLst/>
                          <a:latin typeface="Berlin Sans FB" panose="020E0602020502020306" pitchFamily="34" charset="0"/>
                        </a:rPr>
                        <a:t>octobre</a:t>
                      </a:r>
                      <a:r>
                        <a:rPr lang="en-GB" sz="1600" dirty="0">
                          <a:solidFill>
                            <a:srgbClr val="FFC000"/>
                          </a:solidFill>
                          <a:effectLst/>
                          <a:latin typeface="Berlin Sans FB" panose="020E0602020502020306" pitchFamily="34" charset="0"/>
                        </a:rPr>
                        <a:t> 2022)</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11.8</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4"/>
                  </a:ext>
                </a:extLst>
              </a:tr>
              <a:tr h="1468211">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ea typeface="+mn-ea"/>
                          <a:cs typeface="+mn-cs"/>
                        </a:rPr>
                        <a:t>5</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BRRC-AOC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005/OMD-AOC</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22-09-2022</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SANGHO ABDEL KADER</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a:solidFill>
                            <a:srgbClr val="FFC000"/>
                          </a:solidFill>
                          <a:effectLst/>
                          <a:latin typeface="Berlin Sans FB" panose="020E0602020502020306" pitchFamily="34" charset="0"/>
                        </a:rPr>
                        <a:t>3000 EUROS</a:t>
                      </a:r>
                      <a:endParaRPr lang="en-US" sz="160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POUR LA PARTICIPATION </a:t>
                      </a:r>
                      <a:r>
                        <a:rPr lang="en-GB" sz="1600" dirty="0" err="1">
                          <a:solidFill>
                            <a:srgbClr val="FFC000"/>
                          </a:solidFill>
                          <a:effectLst/>
                          <a:latin typeface="Berlin Sans FB" panose="020E0602020502020306" pitchFamily="34" charset="0"/>
                        </a:rPr>
                        <a:t>À</a:t>
                      </a:r>
                      <a:r>
                        <a:rPr lang="en-GB" sz="1600" dirty="0">
                          <a:solidFill>
                            <a:srgbClr val="FFC000"/>
                          </a:solidFill>
                          <a:effectLst/>
                          <a:latin typeface="Berlin Sans FB" panose="020E0602020502020306" pitchFamily="34" charset="0"/>
                        </a:rPr>
                        <a:t> LA 113e</a:t>
                      </a:r>
                      <a:r>
                        <a:rPr lang="en-GB" sz="1600" baseline="30000" dirty="0">
                          <a:solidFill>
                            <a:srgbClr val="FFC000"/>
                          </a:solidFill>
                          <a:effectLst/>
                          <a:latin typeface="Berlin Sans FB" panose="020E0602020502020306" pitchFamily="34" charset="0"/>
                        </a:rPr>
                        <a:t> </a:t>
                      </a:r>
                      <a:r>
                        <a:rPr lang="en-GB" dirty="0">
                          <a:solidFill>
                            <a:schemeClr val="accent2">
                              <a:lumMod val="60000"/>
                              <a:lumOff val="40000"/>
                            </a:schemeClr>
                          </a:solidFill>
                        </a:rPr>
                        <a:t>RÉUNION RÉGIONALE DES GESTIONNAIRES DE LA</a:t>
                      </a:r>
                      <a:r>
                        <a:rPr lang="en-GB" sz="1600" dirty="0">
                          <a:solidFill>
                            <a:schemeClr val="accent2">
                              <a:lumMod val="60000"/>
                              <a:lumOff val="40000"/>
                            </a:schemeClr>
                          </a:solidFill>
                          <a:effectLst/>
                          <a:latin typeface="Berlin Sans FB" panose="020E0602020502020306" pitchFamily="34" charset="0"/>
                        </a:rPr>
                        <a:t> </a:t>
                      </a:r>
                      <a:r>
                        <a:rPr lang="en-GB" sz="1600" dirty="0">
                          <a:solidFill>
                            <a:srgbClr val="FFC000"/>
                          </a:solidFill>
                          <a:effectLst/>
                          <a:latin typeface="Berlin Sans FB" panose="020E0602020502020306" pitchFamily="34" charset="0"/>
                        </a:rPr>
                        <a:t>FORMATION ET DES RESSOURCES HUMAINES DU 12 AU 14 OCTOBRE 2022 </a:t>
                      </a:r>
                      <a:r>
                        <a:rPr lang="en-GB" sz="1600" dirty="0" err="1">
                          <a:solidFill>
                            <a:srgbClr val="FFC000"/>
                          </a:solidFill>
                          <a:effectLst/>
                          <a:latin typeface="Berlin Sans FB" panose="020E0602020502020306" pitchFamily="34" charset="0"/>
                        </a:rPr>
                        <a:t>À</a:t>
                      </a:r>
                      <a:r>
                        <a:rPr lang="en-GB" sz="1600" dirty="0">
                          <a:solidFill>
                            <a:srgbClr val="FFC000"/>
                          </a:solidFill>
                          <a:effectLst/>
                          <a:latin typeface="Berlin Sans FB" panose="020E0602020502020306" pitchFamily="34" charset="0"/>
                        </a:rPr>
                        <a:t> ABUJA </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tc>
                  <a:txBody>
                    <a:bodyPr/>
                    <a:lstStyle/>
                    <a:p>
                      <a:pPr marL="0" marR="0">
                        <a:lnSpc>
                          <a:spcPct val="107000"/>
                        </a:lnSpc>
                        <a:spcBef>
                          <a:spcPts val="0"/>
                        </a:spcBef>
                        <a:spcAft>
                          <a:spcPts val="0"/>
                        </a:spcAft>
                      </a:pPr>
                      <a:r>
                        <a:rPr lang="en-GB" sz="1600" dirty="0">
                          <a:solidFill>
                            <a:srgbClr val="FFC000"/>
                          </a:solidFill>
                          <a:effectLst/>
                          <a:latin typeface="Berlin Sans FB" panose="020E0602020502020306" pitchFamily="34" charset="0"/>
                        </a:rPr>
                        <a:t>9.1</a:t>
                      </a:r>
                      <a:endParaRPr lang="en-US" sz="1600" dirty="0">
                        <a:solidFill>
                          <a:srgbClr val="FFC000"/>
                        </a:solidFill>
                        <a:effectLst/>
                        <a:latin typeface="Berlin Sans FB" panose="020E0602020502020306" pitchFamily="34" charset="0"/>
                        <a:ea typeface="Calibri" panose="020F0502020204030204" pitchFamily="34" charset="0"/>
                        <a:cs typeface="Times New Roman" panose="02020603050405020304" pitchFamily="18" charset="0"/>
                      </a:endParaRPr>
                    </a:p>
                  </a:txBody>
                  <a:tcPr marL="68580" marR="68580" marT="0" marB="0">
                    <a:solidFill>
                      <a:srgbClr val="002060"/>
                    </a:solidFill>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5FB43D2A-2E2E-4134-902D-520A86A4CDEE}" type="slidenum">
              <a:rPr lang="en-US" smtClean="0"/>
              <a:t>9</a:t>
            </a:fld>
            <a:endParaRPr lang="en-US"/>
          </a:p>
        </p:txBody>
      </p:sp>
    </p:spTree>
    <p:extLst>
      <p:ext uri="{BB962C8B-B14F-4D97-AF65-F5344CB8AC3E}">
        <p14:creationId xmlns:p14="http://schemas.microsoft.com/office/powerpoint/2010/main" val="4286915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3245</TotalTime>
  <Words>2452</Words>
  <Application>Microsoft Macintosh PowerPoint</Application>
  <PresentationFormat>Widescreen</PresentationFormat>
  <Paragraphs>565</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Berlin Sans FB</vt:lpstr>
      <vt:lpstr>Calibri</vt:lpstr>
      <vt:lpstr>Calibri Light</vt:lpstr>
      <vt:lpstr>Segoe UI Web (West European)</vt:lpstr>
      <vt:lpstr>Office Theme</vt:lpstr>
      <vt:lpstr>PowerPoint Presentation</vt:lpstr>
      <vt:lpstr>UNE BRÈVE INTRODUCTION SUR LE GESTIONNAIRE DE FONDS RÉGIONAL ET L’OBJECTIF DU GESTIONNAIRE DE FONDS RÉGIONAL</vt:lpstr>
      <vt:lpstr>RESPONSABILITÉS DU GESTIONNAIRE RÉGIONAL DU FONDS</vt:lpstr>
      <vt:lpstr> ADMINISTRATIONS MEMBRES</vt:lpstr>
      <vt:lpstr>PowerPoint Presentation</vt:lpstr>
      <vt:lpstr>PowerPoint Presentation</vt:lpstr>
      <vt:lpstr>PowerPoint Presentation</vt:lpstr>
      <vt:lpstr> CONCLUSION ET RECOMMANDATIONS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CONCLUSION ET RECOMMANDATIONS </vt:lpstr>
      <vt:lpstr> CONCLUSION ET RECOMMANDATIONS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Cherno Omar BARRY</cp:lastModifiedBy>
  <cp:revision>7</cp:revision>
  <dcterms:created xsi:type="dcterms:W3CDTF">2023-04-30T13:08:31Z</dcterms:created>
  <dcterms:modified xsi:type="dcterms:W3CDTF">2023-05-05T15:03:29Z</dcterms:modified>
</cp:coreProperties>
</file>